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2" r:id="rId2"/>
    <p:sldId id="294" r:id="rId3"/>
    <p:sldId id="299" r:id="rId4"/>
    <p:sldId id="300" r:id="rId5"/>
    <p:sldId id="302" r:id="rId6"/>
    <p:sldId id="305" r:id="rId7"/>
    <p:sldId id="304" r:id="rId8"/>
    <p:sldId id="306" r:id="rId9"/>
  </p:sldIdLst>
  <p:sldSz cx="12192000" cy="6858000"/>
  <p:notesSz cx="9940925" cy="6808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9EE94D-A134-4306-A816-7916153ABFAA}" v="14" dt="2025-02-17T10:26:35.7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8193" autoAdjust="0"/>
  </p:normalViewPr>
  <p:slideViewPr>
    <p:cSldViewPr snapToGrid="0">
      <p:cViewPr>
        <p:scale>
          <a:sx n="40" d="100"/>
          <a:sy n="40" d="100"/>
        </p:scale>
        <p:origin x="44" y="444"/>
      </p:cViewPr>
      <p:guideLst/>
    </p:cSldViewPr>
  </p:slideViewPr>
  <p:notesTextViewPr>
    <p:cViewPr>
      <p:scale>
        <a:sx n="1" d="1"/>
        <a:sy n="1" d="1"/>
      </p:scale>
      <p:origin x="0" y="-41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a Rene" userId="9bbe9e94-c2df-46d6-829a-5f87d5166655" providerId="ADAL" clId="{C0B10E95-3F97-4637-9BCD-A4986D8EA17C}"/>
    <pc:docChg chg="undo custSel modSld modNotesMaster">
      <pc:chgData name="Ella Rene" userId="9bbe9e94-c2df-46d6-829a-5f87d5166655" providerId="ADAL" clId="{C0B10E95-3F97-4637-9BCD-A4986D8EA17C}" dt="2025-01-24T10:32:00.166" v="188" actId="1076"/>
      <pc:docMkLst>
        <pc:docMk/>
      </pc:docMkLst>
      <pc:sldChg chg="modSp mod">
        <pc:chgData name="Ella Rene" userId="9bbe9e94-c2df-46d6-829a-5f87d5166655" providerId="ADAL" clId="{C0B10E95-3F97-4637-9BCD-A4986D8EA17C}" dt="2025-01-23T10:55:34.140" v="29" actId="20577"/>
        <pc:sldMkLst>
          <pc:docMk/>
          <pc:sldMk cId="826400408" sldId="282"/>
        </pc:sldMkLst>
        <pc:spChg chg="mod">
          <ac:chgData name="Ella Rene" userId="9bbe9e94-c2df-46d6-829a-5f87d5166655" providerId="ADAL" clId="{C0B10E95-3F97-4637-9BCD-A4986D8EA17C}" dt="2025-01-23T10:55:34.140" v="29" actId="20577"/>
          <ac:spMkLst>
            <pc:docMk/>
            <pc:sldMk cId="826400408" sldId="282"/>
            <ac:spMk id="8" creationId="{B9D8077E-E771-9449-458B-3CCC30108098}"/>
          </ac:spMkLst>
        </pc:spChg>
      </pc:sldChg>
      <pc:sldChg chg="modSp mod">
        <pc:chgData name="Ella Rene" userId="9bbe9e94-c2df-46d6-829a-5f87d5166655" providerId="ADAL" clId="{C0B10E95-3F97-4637-9BCD-A4986D8EA17C}" dt="2025-01-23T14:29:14.147" v="148" actId="20577"/>
        <pc:sldMkLst>
          <pc:docMk/>
          <pc:sldMk cId="412900140" sldId="294"/>
        </pc:sldMkLst>
        <pc:spChg chg="mod">
          <ac:chgData name="Ella Rene" userId="9bbe9e94-c2df-46d6-829a-5f87d5166655" providerId="ADAL" clId="{C0B10E95-3F97-4637-9BCD-A4986D8EA17C}" dt="2025-01-23T14:29:14.147" v="148" actId="20577"/>
          <ac:spMkLst>
            <pc:docMk/>
            <pc:sldMk cId="412900140" sldId="294"/>
            <ac:spMk id="8" creationId="{512B7B9A-8C1E-67D7-1DB9-D692AFB57E30}"/>
          </ac:spMkLst>
        </pc:spChg>
      </pc:sldChg>
      <pc:sldChg chg="modSp modAnim">
        <pc:chgData name="Ella Rene" userId="9bbe9e94-c2df-46d6-829a-5f87d5166655" providerId="ADAL" clId="{C0B10E95-3F97-4637-9BCD-A4986D8EA17C}" dt="2025-01-23T11:00:40.959" v="37" actId="20577"/>
        <pc:sldMkLst>
          <pc:docMk/>
          <pc:sldMk cId="4200266980" sldId="301"/>
        </pc:sldMkLst>
      </pc:sldChg>
      <pc:sldChg chg="addSp modSp mod">
        <pc:chgData name="Ella Rene" userId="9bbe9e94-c2df-46d6-829a-5f87d5166655" providerId="ADAL" clId="{C0B10E95-3F97-4637-9BCD-A4986D8EA17C}" dt="2025-01-24T10:32:00.166" v="188" actId="1076"/>
        <pc:sldMkLst>
          <pc:docMk/>
          <pc:sldMk cId="3702701955" sldId="304"/>
        </pc:sldMkLst>
        <pc:spChg chg="mod">
          <ac:chgData name="Ella Rene" userId="9bbe9e94-c2df-46d6-829a-5f87d5166655" providerId="ADAL" clId="{C0B10E95-3F97-4637-9BCD-A4986D8EA17C}" dt="2025-01-24T10:31:24.181" v="187" actId="20577"/>
          <ac:spMkLst>
            <pc:docMk/>
            <pc:sldMk cId="3702701955" sldId="304"/>
            <ac:spMk id="8" creationId="{363D8161-70FE-ED87-382C-5E768AB154C4}"/>
          </ac:spMkLst>
        </pc:spChg>
      </pc:sldChg>
    </pc:docChg>
  </pc:docChgLst>
  <pc:docChgLst>
    <pc:chgData name="Ella Rene" userId="9bbe9e94-c2df-46d6-829a-5f87d5166655" providerId="ADAL" clId="{A9F47648-9FBB-42A2-9D73-80126AC48C7C}"/>
    <pc:docChg chg="custSel addSld delSld modSld sldOrd">
      <pc:chgData name="Ella Rene" userId="9bbe9e94-c2df-46d6-829a-5f87d5166655" providerId="ADAL" clId="{A9F47648-9FBB-42A2-9D73-80126AC48C7C}" dt="2025-01-09T14:25:12.778" v="1236" actId="20577"/>
      <pc:docMkLst>
        <pc:docMk/>
      </pc:docMkLst>
      <pc:sldChg chg="modSp mod">
        <pc:chgData name="Ella Rene" userId="9bbe9e94-c2df-46d6-829a-5f87d5166655" providerId="ADAL" clId="{A9F47648-9FBB-42A2-9D73-80126AC48C7C}" dt="2025-01-09T10:26:08.772" v="899" actId="20577"/>
        <pc:sldMkLst>
          <pc:docMk/>
          <pc:sldMk cId="2565912917" sldId="300"/>
        </pc:sldMkLst>
        <pc:spChg chg="mod">
          <ac:chgData name="Ella Rene" userId="9bbe9e94-c2df-46d6-829a-5f87d5166655" providerId="ADAL" clId="{A9F47648-9FBB-42A2-9D73-80126AC48C7C}" dt="2025-01-09T10:26:08.772" v="899" actId="20577"/>
          <ac:spMkLst>
            <pc:docMk/>
            <pc:sldMk cId="2565912917" sldId="300"/>
            <ac:spMk id="8" creationId="{C9A8DE81-06D5-037E-E867-D413E9EBFEA3}"/>
          </ac:spMkLst>
        </pc:spChg>
      </pc:sldChg>
      <pc:sldChg chg="modSp mod modAnim modNotesTx">
        <pc:chgData name="Ella Rene" userId="9bbe9e94-c2df-46d6-829a-5f87d5166655" providerId="ADAL" clId="{A9F47648-9FBB-42A2-9D73-80126AC48C7C}" dt="2025-01-09T14:25:12.778" v="1236" actId="20577"/>
        <pc:sldMkLst>
          <pc:docMk/>
          <pc:sldMk cId="4200266980" sldId="301"/>
        </pc:sldMkLst>
      </pc:sldChg>
      <pc:sldChg chg="modSp mod">
        <pc:chgData name="Ella Rene" userId="9bbe9e94-c2df-46d6-829a-5f87d5166655" providerId="ADAL" clId="{A9F47648-9FBB-42A2-9D73-80126AC48C7C}" dt="2025-01-09T10:26:18.813" v="901" actId="20577"/>
        <pc:sldMkLst>
          <pc:docMk/>
          <pc:sldMk cId="3123567905" sldId="302"/>
        </pc:sldMkLst>
        <pc:graphicFrameChg chg="modGraphic">
          <ac:chgData name="Ella Rene" userId="9bbe9e94-c2df-46d6-829a-5f87d5166655" providerId="ADAL" clId="{A9F47648-9FBB-42A2-9D73-80126AC48C7C}" dt="2025-01-09T10:26:18.813" v="901" actId="20577"/>
          <ac:graphicFrameMkLst>
            <pc:docMk/>
            <pc:sldMk cId="3123567905" sldId="302"/>
            <ac:graphicFrameMk id="5" creationId="{36E3A1BB-A34C-6BF2-EEDF-FE8F97097F44}"/>
          </ac:graphicFrameMkLst>
        </pc:graphicFrameChg>
      </pc:sldChg>
      <pc:sldChg chg="modSp add del mod modAnim">
        <pc:chgData name="Ella Rene" userId="9bbe9e94-c2df-46d6-829a-5f87d5166655" providerId="ADAL" clId="{A9F47648-9FBB-42A2-9D73-80126AC48C7C}" dt="2025-01-09T10:31:43.319" v="1228" actId="47"/>
        <pc:sldMkLst>
          <pc:docMk/>
          <pc:sldMk cId="770630062" sldId="303"/>
        </pc:sldMkLst>
      </pc:sldChg>
      <pc:sldChg chg="modSp add mod ord modNotesTx">
        <pc:chgData name="Ella Rene" userId="9bbe9e94-c2df-46d6-829a-5f87d5166655" providerId="ADAL" clId="{A9F47648-9FBB-42A2-9D73-80126AC48C7C}" dt="2025-01-09T10:31:46.452" v="1230"/>
        <pc:sldMkLst>
          <pc:docMk/>
          <pc:sldMk cId="3702701955" sldId="304"/>
        </pc:sldMkLst>
        <pc:spChg chg="mod">
          <ac:chgData name="Ella Rene" userId="9bbe9e94-c2df-46d6-829a-5f87d5166655" providerId="ADAL" clId="{A9F47648-9FBB-42A2-9D73-80126AC48C7C}" dt="2025-01-09T10:26:00.058" v="898" actId="20577"/>
          <ac:spMkLst>
            <pc:docMk/>
            <pc:sldMk cId="3702701955" sldId="304"/>
            <ac:spMk id="2" creationId="{5B410D55-0C7B-6E78-D6E1-22EA3DD9366F}"/>
          </ac:spMkLst>
        </pc:spChg>
        <pc:spChg chg="mod">
          <ac:chgData name="Ella Rene" userId="9bbe9e94-c2df-46d6-829a-5f87d5166655" providerId="ADAL" clId="{A9F47648-9FBB-42A2-9D73-80126AC48C7C}" dt="2025-01-09T10:31:03.801" v="1227" actId="20577"/>
          <ac:spMkLst>
            <pc:docMk/>
            <pc:sldMk cId="3702701955" sldId="304"/>
            <ac:spMk id="8" creationId="{363D8161-70FE-ED87-382C-5E768AB154C4}"/>
          </ac:spMkLst>
        </pc:spChg>
      </pc:sldChg>
    </pc:docChg>
  </pc:docChgLst>
  <pc:docChgLst>
    <pc:chgData name="Ella Rene" userId="9bbe9e94-c2df-46d6-829a-5f87d5166655" providerId="ADAL" clId="{849EE94D-A134-4306-A816-7916153ABFAA}"/>
    <pc:docChg chg="undo redo custSel addSld delSld modSld">
      <pc:chgData name="Ella Rene" userId="9bbe9e94-c2df-46d6-829a-5f87d5166655" providerId="ADAL" clId="{849EE94D-A134-4306-A816-7916153ABFAA}" dt="2025-02-17T10:40:16.887" v="1525" actId="6549"/>
      <pc:docMkLst>
        <pc:docMk/>
      </pc:docMkLst>
      <pc:sldChg chg="modSp mod">
        <pc:chgData name="Ella Rene" userId="9bbe9e94-c2df-46d6-829a-5f87d5166655" providerId="ADAL" clId="{849EE94D-A134-4306-A816-7916153ABFAA}" dt="2025-02-17T10:01:35.751" v="54" actId="20577"/>
        <pc:sldMkLst>
          <pc:docMk/>
          <pc:sldMk cId="826400408" sldId="282"/>
        </pc:sldMkLst>
        <pc:spChg chg="mod">
          <ac:chgData name="Ella Rene" userId="9bbe9e94-c2df-46d6-829a-5f87d5166655" providerId="ADAL" clId="{849EE94D-A134-4306-A816-7916153ABFAA}" dt="2025-02-17T10:01:35.751" v="54" actId="20577"/>
          <ac:spMkLst>
            <pc:docMk/>
            <pc:sldMk cId="826400408" sldId="282"/>
            <ac:spMk id="8" creationId="{B9D8077E-E771-9449-458B-3CCC30108098}"/>
          </ac:spMkLst>
        </pc:spChg>
      </pc:sldChg>
      <pc:sldChg chg="modSp mod">
        <pc:chgData name="Ella Rene" userId="9bbe9e94-c2df-46d6-829a-5f87d5166655" providerId="ADAL" clId="{849EE94D-A134-4306-A816-7916153ABFAA}" dt="2025-02-17T10:34:30.207" v="1292" actId="15"/>
        <pc:sldMkLst>
          <pc:docMk/>
          <pc:sldMk cId="394075727" sldId="299"/>
        </pc:sldMkLst>
        <pc:spChg chg="mod">
          <ac:chgData name="Ella Rene" userId="9bbe9e94-c2df-46d6-829a-5f87d5166655" providerId="ADAL" clId="{849EE94D-A134-4306-A816-7916153ABFAA}" dt="2025-02-17T10:34:30.207" v="1292" actId="15"/>
          <ac:spMkLst>
            <pc:docMk/>
            <pc:sldMk cId="394075727" sldId="299"/>
            <ac:spMk id="8" creationId="{708576A7-15B0-6722-AA3A-B74AB423A533}"/>
          </ac:spMkLst>
        </pc:spChg>
      </pc:sldChg>
      <pc:sldChg chg="modSp mod">
        <pc:chgData name="Ella Rene" userId="9bbe9e94-c2df-46d6-829a-5f87d5166655" providerId="ADAL" clId="{849EE94D-A134-4306-A816-7916153ABFAA}" dt="2025-02-17T10:34:43.895" v="1299" actId="20577"/>
        <pc:sldMkLst>
          <pc:docMk/>
          <pc:sldMk cId="2565912917" sldId="300"/>
        </pc:sldMkLst>
        <pc:spChg chg="mod">
          <ac:chgData name="Ella Rene" userId="9bbe9e94-c2df-46d6-829a-5f87d5166655" providerId="ADAL" clId="{849EE94D-A134-4306-A816-7916153ABFAA}" dt="2025-02-17T10:34:43.895" v="1299" actId="20577"/>
          <ac:spMkLst>
            <pc:docMk/>
            <pc:sldMk cId="2565912917" sldId="300"/>
            <ac:spMk id="8" creationId="{C9A8DE81-06D5-037E-E867-D413E9EBFEA3}"/>
          </ac:spMkLst>
        </pc:spChg>
      </pc:sldChg>
      <pc:sldChg chg="del">
        <pc:chgData name="Ella Rene" userId="9bbe9e94-c2df-46d6-829a-5f87d5166655" providerId="ADAL" clId="{849EE94D-A134-4306-A816-7916153ABFAA}" dt="2025-02-17T10:23:16.449" v="1059" actId="47"/>
        <pc:sldMkLst>
          <pc:docMk/>
          <pc:sldMk cId="4200266980" sldId="301"/>
        </pc:sldMkLst>
      </pc:sldChg>
      <pc:sldChg chg="modSp mod">
        <pc:chgData name="Ella Rene" userId="9bbe9e94-c2df-46d6-829a-5f87d5166655" providerId="ADAL" clId="{849EE94D-A134-4306-A816-7916153ABFAA}" dt="2025-02-17T10:03:07.169" v="70" actId="1076"/>
        <pc:sldMkLst>
          <pc:docMk/>
          <pc:sldMk cId="3123567905" sldId="302"/>
        </pc:sldMkLst>
        <pc:graphicFrameChg chg="mod modGraphic">
          <ac:chgData name="Ella Rene" userId="9bbe9e94-c2df-46d6-829a-5f87d5166655" providerId="ADAL" clId="{849EE94D-A134-4306-A816-7916153ABFAA}" dt="2025-02-17T10:03:07.169" v="70" actId="1076"/>
          <ac:graphicFrameMkLst>
            <pc:docMk/>
            <pc:sldMk cId="3123567905" sldId="302"/>
            <ac:graphicFrameMk id="5" creationId="{36E3A1BB-A34C-6BF2-EEDF-FE8F97097F44}"/>
          </ac:graphicFrameMkLst>
        </pc:graphicFrameChg>
      </pc:sldChg>
      <pc:sldChg chg="addSp delSp modSp mod setBg modNotesTx">
        <pc:chgData name="Ella Rene" userId="9bbe9e94-c2df-46d6-829a-5f87d5166655" providerId="ADAL" clId="{849EE94D-A134-4306-A816-7916153ABFAA}" dt="2025-02-17T10:40:16.887" v="1525" actId="6549"/>
        <pc:sldMkLst>
          <pc:docMk/>
          <pc:sldMk cId="3702701955" sldId="304"/>
        </pc:sldMkLst>
        <pc:spChg chg="mod">
          <ac:chgData name="Ella Rene" userId="9bbe9e94-c2df-46d6-829a-5f87d5166655" providerId="ADAL" clId="{849EE94D-A134-4306-A816-7916153ABFAA}" dt="2025-02-17T10:20:51.444" v="1024" actId="26606"/>
          <ac:spMkLst>
            <pc:docMk/>
            <pc:sldMk cId="3702701955" sldId="304"/>
            <ac:spMk id="2" creationId="{5B410D55-0C7B-6E78-D6E1-22EA3DD9366F}"/>
          </ac:spMkLst>
        </pc:spChg>
        <pc:spChg chg="ord">
          <ac:chgData name="Ella Rene" userId="9bbe9e94-c2df-46d6-829a-5f87d5166655" providerId="ADAL" clId="{849EE94D-A134-4306-A816-7916153ABFAA}" dt="2025-02-17T10:20:51.444" v="1024" actId="26606"/>
          <ac:spMkLst>
            <pc:docMk/>
            <pc:sldMk cId="3702701955" sldId="304"/>
            <ac:spMk id="4" creationId="{B3971B47-F421-C2F3-3BD0-C6CAF7A5FFB8}"/>
          </ac:spMkLst>
        </pc:spChg>
        <pc:spChg chg="mod">
          <ac:chgData name="Ella Rene" userId="9bbe9e94-c2df-46d6-829a-5f87d5166655" providerId="ADAL" clId="{849EE94D-A134-4306-A816-7916153ABFAA}" dt="2025-02-17T10:20:51.444" v="1024" actId="26606"/>
          <ac:spMkLst>
            <pc:docMk/>
            <pc:sldMk cId="3702701955" sldId="304"/>
            <ac:spMk id="8" creationId="{363D8161-70FE-ED87-382C-5E768AB154C4}"/>
          </ac:spMkLst>
        </pc:spChg>
        <pc:spChg chg="add del">
          <ac:chgData name="Ella Rene" userId="9bbe9e94-c2df-46d6-829a-5f87d5166655" providerId="ADAL" clId="{849EE94D-A134-4306-A816-7916153ABFAA}" dt="2025-02-17T10:20:51.444" v="1024" actId="26606"/>
          <ac:spMkLst>
            <pc:docMk/>
            <pc:sldMk cId="3702701955" sldId="304"/>
            <ac:spMk id="14" creationId="{D2B783EE-0239-4717-BBEA-8C9EAC61C824}"/>
          </ac:spMkLst>
        </pc:spChg>
        <pc:spChg chg="add del">
          <ac:chgData name="Ella Rene" userId="9bbe9e94-c2df-46d6-829a-5f87d5166655" providerId="ADAL" clId="{849EE94D-A134-4306-A816-7916153ABFAA}" dt="2025-02-17T10:20:51.444" v="1024" actId="26606"/>
          <ac:spMkLst>
            <pc:docMk/>
            <pc:sldMk cId="3702701955" sldId="304"/>
            <ac:spMk id="16" creationId="{A7B99495-F43F-4D80-A44F-2CB4764EB90B}"/>
          </ac:spMkLst>
        </pc:spChg>
        <pc:spChg chg="add del">
          <ac:chgData name="Ella Rene" userId="9bbe9e94-c2df-46d6-829a-5f87d5166655" providerId="ADAL" clId="{849EE94D-A134-4306-A816-7916153ABFAA}" dt="2025-02-17T10:20:51.444" v="1024" actId="26606"/>
          <ac:spMkLst>
            <pc:docMk/>
            <pc:sldMk cId="3702701955" sldId="304"/>
            <ac:spMk id="18" creationId="{70BEB1E7-2F88-40BC-B73D-42E5B6F80BFC}"/>
          </ac:spMkLst>
        </pc:spChg>
        <pc:picChg chg="del mod">
          <ac:chgData name="Ella Rene" userId="9bbe9e94-c2df-46d6-829a-5f87d5166655" providerId="ADAL" clId="{849EE94D-A134-4306-A816-7916153ABFAA}" dt="2025-02-17T10:07:44.876" v="273" actId="478"/>
          <ac:picMkLst>
            <pc:docMk/>
            <pc:sldMk cId="3702701955" sldId="304"/>
            <ac:picMk id="5" creationId="{8FB61245-7E24-76D6-54BE-E0B455C96FFC}"/>
          </ac:picMkLst>
        </pc:picChg>
        <pc:picChg chg="add mod ord">
          <ac:chgData name="Ella Rene" userId="9bbe9e94-c2df-46d6-829a-5f87d5166655" providerId="ADAL" clId="{849EE94D-A134-4306-A816-7916153ABFAA}" dt="2025-02-17T10:20:51.444" v="1024" actId="26606"/>
          <ac:picMkLst>
            <pc:docMk/>
            <pc:sldMk cId="3702701955" sldId="304"/>
            <ac:picMk id="6" creationId="{26CBCEC6-CB6E-52F6-D197-47AA2C381247}"/>
          </ac:picMkLst>
        </pc:picChg>
        <pc:picChg chg="ord">
          <ac:chgData name="Ella Rene" userId="9bbe9e94-c2df-46d6-829a-5f87d5166655" providerId="ADAL" clId="{849EE94D-A134-4306-A816-7916153ABFAA}" dt="2025-02-17T10:20:51.444" v="1024" actId="26606"/>
          <ac:picMkLst>
            <pc:docMk/>
            <pc:sldMk cId="3702701955" sldId="304"/>
            <ac:picMk id="7" creationId="{6C33034C-245F-8FB4-E998-2AF9CEC80979}"/>
          </ac:picMkLst>
        </pc:picChg>
        <pc:picChg chg="add del mod">
          <ac:chgData name="Ella Rene" userId="9bbe9e94-c2df-46d6-829a-5f87d5166655" providerId="ADAL" clId="{849EE94D-A134-4306-A816-7916153ABFAA}" dt="2025-02-17T10:21:15.264" v="1029" actId="21"/>
          <ac:picMkLst>
            <pc:docMk/>
            <pc:sldMk cId="3702701955" sldId="304"/>
            <ac:picMk id="9" creationId="{6C25CB4D-9C15-4DC4-640B-7EF33A34CD98}"/>
          </ac:picMkLst>
        </pc:picChg>
      </pc:sldChg>
      <pc:sldChg chg="delSp modSp add mod">
        <pc:chgData name="Ella Rene" userId="9bbe9e94-c2df-46d6-829a-5f87d5166655" providerId="ADAL" clId="{849EE94D-A134-4306-A816-7916153ABFAA}" dt="2025-02-17T10:06:51.799" v="237" actId="1076"/>
        <pc:sldMkLst>
          <pc:docMk/>
          <pc:sldMk cId="4022697551" sldId="305"/>
        </pc:sldMkLst>
        <pc:spChg chg="mod">
          <ac:chgData name="Ella Rene" userId="9bbe9e94-c2df-46d6-829a-5f87d5166655" providerId="ADAL" clId="{849EE94D-A134-4306-A816-7916153ABFAA}" dt="2025-02-17T10:06:51.799" v="237" actId="1076"/>
          <ac:spMkLst>
            <pc:docMk/>
            <pc:sldMk cId="4022697551" sldId="305"/>
            <ac:spMk id="2" creationId="{B433339E-58B7-F6B4-E2BA-BC8CF45B4ABB}"/>
          </ac:spMkLst>
        </pc:spChg>
        <pc:graphicFrameChg chg="del">
          <ac:chgData name="Ella Rene" userId="9bbe9e94-c2df-46d6-829a-5f87d5166655" providerId="ADAL" clId="{849EE94D-A134-4306-A816-7916153ABFAA}" dt="2025-02-17T10:06:05.767" v="147" actId="478"/>
          <ac:graphicFrameMkLst>
            <pc:docMk/>
            <pc:sldMk cId="4022697551" sldId="305"/>
            <ac:graphicFrameMk id="5" creationId="{F180312C-E49D-6F47-2E56-58BF0C525A59}"/>
          </ac:graphicFrameMkLst>
        </pc:graphicFrameChg>
      </pc:sldChg>
      <pc:sldChg chg="addSp delSp modSp add mod modNotesTx">
        <pc:chgData name="Ella Rene" userId="9bbe9e94-c2df-46d6-829a-5f87d5166655" providerId="ADAL" clId="{849EE94D-A134-4306-A816-7916153ABFAA}" dt="2025-02-17T10:37:17.464" v="1374" actId="20577"/>
        <pc:sldMkLst>
          <pc:docMk/>
          <pc:sldMk cId="2816133339" sldId="306"/>
        </pc:sldMkLst>
        <pc:spChg chg="add del mod">
          <ac:chgData name="Ella Rene" userId="9bbe9e94-c2df-46d6-829a-5f87d5166655" providerId="ADAL" clId="{849EE94D-A134-4306-A816-7916153ABFAA}" dt="2025-02-17T10:25:37.613" v="1072"/>
          <ac:spMkLst>
            <pc:docMk/>
            <pc:sldMk cId="2816133339" sldId="306"/>
            <ac:spMk id="3" creationId="{12C6A32F-9E9F-8DF5-FE5D-1FA60729E188}"/>
          </ac:spMkLst>
        </pc:spChg>
        <pc:spChg chg="mod">
          <ac:chgData name="Ella Rene" userId="9bbe9e94-c2df-46d6-829a-5f87d5166655" providerId="ADAL" clId="{849EE94D-A134-4306-A816-7916153ABFAA}" dt="2025-02-17T10:23:04.618" v="1058" actId="20577"/>
          <ac:spMkLst>
            <pc:docMk/>
            <pc:sldMk cId="2816133339" sldId="306"/>
            <ac:spMk id="8" creationId="{A91CA93D-1EFE-975F-3EB1-31E1FDBECF17}"/>
          </ac:spMkLst>
        </pc:spChg>
        <pc:spChg chg="add mod">
          <ac:chgData name="Ella Rene" userId="9bbe9e94-c2df-46d6-829a-5f87d5166655" providerId="ADAL" clId="{849EE94D-A134-4306-A816-7916153ABFAA}" dt="2025-02-17T10:27:26.544" v="1110" actId="1076"/>
          <ac:spMkLst>
            <pc:docMk/>
            <pc:sldMk cId="2816133339" sldId="306"/>
            <ac:spMk id="10" creationId="{7A3CD78F-0A48-DB1F-C68F-C7F87155D7D8}"/>
          </ac:spMkLst>
        </pc:spChg>
        <pc:graphicFrameChg chg="add del">
          <ac:chgData name="Ella Rene" userId="9bbe9e94-c2df-46d6-829a-5f87d5166655" providerId="ADAL" clId="{849EE94D-A134-4306-A816-7916153ABFAA}" dt="2025-02-17T10:26:30.132" v="1074" actId="478"/>
          <ac:graphicFrameMkLst>
            <pc:docMk/>
            <pc:sldMk cId="2816133339" sldId="306"/>
            <ac:graphicFrameMk id="6" creationId="{BA0F27D1-BC53-A39A-B24A-214DA18C75AA}"/>
          </ac:graphicFrameMkLst>
        </pc:graphicFrameChg>
        <pc:picChg chg="del mod modCrop">
          <ac:chgData name="Ella Rene" userId="9bbe9e94-c2df-46d6-829a-5f87d5166655" providerId="ADAL" clId="{849EE94D-A134-4306-A816-7916153ABFAA}" dt="2025-02-17T10:20:34.132" v="1021" actId="21"/>
          <ac:picMkLst>
            <pc:docMk/>
            <pc:sldMk cId="2816133339" sldId="306"/>
            <ac:picMk id="5" creationId="{6C25CB4D-9C15-4DC4-640B-7EF33A34CD98}"/>
          </ac:picMkLst>
        </pc:picChg>
        <pc:picChg chg="add mod">
          <ac:chgData name="Ella Rene" userId="9bbe9e94-c2df-46d6-829a-5f87d5166655" providerId="ADAL" clId="{849EE94D-A134-4306-A816-7916153ABFAA}" dt="2025-02-17T10:22:30.152" v="1036" actId="1036"/>
          <ac:picMkLst>
            <pc:docMk/>
            <pc:sldMk cId="2816133339" sldId="306"/>
            <ac:picMk id="9" creationId="{6C25CB4D-9C15-4DC4-640B-7EF33A34CD9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0891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4D2D-A84A-4A46-A5EA-5B33A9C2E2BF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6225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093" y="3276729"/>
            <a:ext cx="7952740" cy="26809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0891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42423-D229-42A6-928F-854A9FED4C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354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Older = 50+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D8F79-95D5-410E-8185-61B570CB5FF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247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effectLst/>
                <a:latin typeface="HelveticaNeueLT Std"/>
                <a:ea typeface="Times New Roman" panose="02020603050405020304" pitchFamily="18" charset="0"/>
              </a:rPr>
              <a:t>Council’s many roles, </a:t>
            </a:r>
            <a:r>
              <a:rPr lang="en-GB" sz="1200" dirty="0" err="1">
                <a:effectLst/>
                <a:latin typeface="HelveticaNeueLT Std"/>
                <a:ea typeface="Times New Roman" panose="02020603050405020304" pitchFamily="18" charset="0"/>
              </a:rPr>
              <a:t>incl</a:t>
            </a:r>
            <a:r>
              <a:rPr lang="en-GB" sz="1200" dirty="0">
                <a:effectLst/>
                <a:latin typeface="HelveticaNeueLT Std"/>
                <a:ea typeface="Times New Roman" panose="02020603050405020304" pitchFamily="18" charset="0"/>
              </a:rPr>
              <a:t> as a social landlord, developer, planning authority, provider of adult social care (</a:t>
            </a:r>
            <a:r>
              <a:rPr lang="en-GB" sz="1200" dirty="0">
                <a:latin typeface="HelveticaNeueLT Std"/>
                <a:ea typeface="Times New Roman" panose="02020603050405020304" pitchFamily="18" charset="0"/>
              </a:rPr>
              <a:t>including aids and adaptations), and</a:t>
            </a:r>
            <a:r>
              <a:rPr lang="en-GB" sz="1200" dirty="0">
                <a:effectLst/>
                <a:latin typeface="HelveticaNeueLT Std"/>
                <a:ea typeface="Times New Roman" panose="02020603050405020304" pitchFamily="18" charset="0"/>
              </a:rPr>
              <a:t> commissioner of other services.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D8F79-95D5-410E-8185-61B570CB5FF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583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6080E-A395-E75E-7CA4-29A3120C7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45B91B-CF2A-4A23-4F1A-62B328B11A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45E8EA-C2DF-A58E-C1A9-9699254BEA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effectLst/>
                <a:latin typeface="HelveticaNeueLT Std"/>
                <a:ea typeface="Times New Roman" panose="02020603050405020304" pitchFamily="18" charset="0"/>
              </a:rPr>
              <a:t>We want to hear from you – share your thoughts and insights by answering one of our surveys [explain for surveys + closing date]</a:t>
            </a:r>
          </a:p>
          <a:p>
            <a:endParaRPr lang="en-GB" dirty="0"/>
          </a:p>
          <a:p>
            <a:r>
              <a:rPr lang="en-GB" dirty="0"/>
              <a:t>Please scan the QR code to open our engagement site and respond to one of our surveys – I will also put the link in the chat (https://olderpeopleshousingstrategy.commonplace.is/)</a:t>
            </a:r>
          </a:p>
          <a:p>
            <a:endParaRPr lang="en-GB" dirty="0"/>
          </a:p>
          <a:p>
            <a:r>
              <a:rPr lang="en-GB" dirty="0"/>
              <a:t>We would also appreciate you sharing the link with your family, friends and neighbours </a:t>
            </a:r>
            <a:r>
              <a:rPr lang="en-GB"/>
              <a:t>in Haringey. Your </a:t>
            </a:r>
            <a:r>
              <a:rPr lang="en-GB" dirty="0"/>
              <a:t>feedback is crucial in helping us to improve housing options for older people across Haringey over the next 15 years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000B4A-2504-D232-8B79-D8BBA8AAE6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D8F79-95D5-410E-8185-61B570CB5FF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213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8A415-58D7-1736-A8F9-3977408EB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DA3EC9-D0D8-4BA1-BE63-52F3BD4BED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A8B439-7287-27E4-F420-0E6BFC6614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effectLst/>
                <a:latin typeface="HelveticaNeueLT Std"/>
                <a:ea typeface="Times New Roman" panose="02020603050405020304" pitchFamily="18" charset="0"/>
              </a:rPr>
              <a:t>You can sign-up to join one of our 3 WGs, which will feed further into the development of the OPHS</a:t>
            </a:r>
          </a:p>
          <a:p>
            <a:endParaRPr lang="en-GB" sz="1200" dirty="0">
              <a:effectLst/>
              <a:latin typeface="HelveticaNeueLT Std"/>
            </a:endParaRPr>
          </a:p>
          <a:p>
            <a:r>
              <a:rPr lang="en-GB" sz="1200" dirty="0">
                <a:effectLst/>
                <a:latin typeface="HelveticaNeueLT Std"/>
              </a:rPr>
              <a:t>The WGs will meet between late-March and April. Each WG will have 6 participants and will run for 90 minutes.</a:t>
            </a:r>
          </a:p>
          <a:p>
            <a:endParaRPr lang="en-GB" sz="1200" dirty="0">
              <a:effectLst/>
              <a:latin typeface="HelveticaNeueLT Std"/>
            </a:endParaRPr>
          </a:p>
          <a:p>
            <a:r>
              <a:rPr lang="en-GB" sz="1200" dirty="0">
                <a:effectLst/>
                <a:latin typeface="HelveticaNeueLT Std"/>
              </a:rPr>
              <a:t>We will provide each participant with a £20 voucher for their time and expertise, along with light refreshments at each meeting.</a:t>
            </a:r>
          </a:p>
          <a:p>
            <a:endParaRPr lang="en-GB" sz="1200" dirty="0">
              <a:effectLst/>
              <a:latin typeface="HelveticaNeueLT St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If you are interested in joining a working group, please scan the QR code and complete the sign-up form – I will also put the link to the form in the chat (https://forms.office.com/e/zV9U05fHmK)</a:t>
            </a:r>
          </a:p>
          <a:p>
            <a:endParaRPr lang="en-GB" sz="1200" dirty="0">
              <a:effectLst/>
              <a:latin typeface="HelveticaNeueLT Std"/>
            </a:endParaRPr>
          </a:p>
          <a:p>
            <a:r>
              <a:rPr lang="en-GB" b="1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We particularly encourage sign-ups from people who are ethnically minoritised, disabled, LGBTQ+ and/or do </a:t>
            </a:r>
            <a:r>
              <a:rPr lang="en-GB" b="1" i="0" u="sng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not</a:t>
            </a:r>
            <a:r>
              <a:rPr lang="en-GB" b="1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 own their own home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, as we want to ensure that diverse voices help to shape the strategy, so that it can take into account the range of lived experience of OP in Haringey</a:t>
            </a:r>
          </a:p>
          <a:p>
            <a:endParaRPr lang="en-GB" sz="1200" b="0" i="0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r>
              <a:rPr lang="en-GB" sz="1200" b="1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Please make sure you sign up by Sunday 9</a:t>
            </a:r>
            <a:r>
              <a:rPr lang="en-GB" sz="1200" b="1" i="0" baseline="3000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th</a:t>
            </a:r>
            <a:r>
              <a:rPr lang="en-GB" sz="1200" b="1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March</a:t>
            </a:r>
            <a:endParaRPr lang="en-GB" sz="1200" b="1" dirty="0">
              <a:effectLst/>
              <a:latin typeface="HelveticaNeueLT Std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E297F4-80C0-9B56-2943-47F7EF6DED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D8F79-95D5-410E-8185-61B570CB5FF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3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A43E4-3C7F-1F9E-7E56-49C72ECD4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644767-A250-C0F1-3398-032BB832B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54F75-31CF-2ABD-CFCC-31FF881A3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0E16-BDFE-447E-A4AF-8D4F6ACFD457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03F70-362D-B5CB-904C-36644266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9EC41-E4FF-32D9-6BCD-04A9E856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A447-4266-42C3-9389-602E88ADD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627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6EF66-B430-DBC0-12CA-B42D4979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A9CB8E-F3E4-B6C0-CD4A-054FA182D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FED29-0BD5-9735-8CF9-6362B8F72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0E16-BDFE-447E-A4AF-8D4F6ACFD457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C6683-5A6D-78A7-AC2C-1292F181C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58593-1765-BE97-A79C-BFC56DDA8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A447-4266-42C3-9389-602E88ADD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718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201B9D-F692-A200-1903-543C39DE38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4EE575-9580-E073-6BBF-99DA7BA7D2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B291A-FB63-3A7E-87E6-F69006DCF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0E16-BDFE-447E-A4AF-8D4F6ACFD457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CBCF4-587C-D8C6-5AEC-4DB4438C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4E56D-F2A3-095E-6F95-2BEFF9C3E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A447-4266-42C3-9389-602E88ADD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94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B618F-BE87-0203-E63C-40371B2A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AA2C3-5120-8C36-A470-E56D40C13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BAF5A-E19F-780A-8889-C85993164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0E16-BDFE-447E-A4AF-8D4F6ACFD457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05EB0-2D86-3342-48C3-5FA6C92AB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0D890-84E8-DE71-586C-2A06E3FB3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A447-4266-42C3-9389-602E88ADD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369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E39CF-328B-48A1-EF40-678CED5E8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9308F-5631-AE42-6548-F5B512D41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99D82-EA9B-0376-B930-1A4E346E2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0E16-BDFE-447E-A4AF-8D4F6ACFD457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770C4-0984-17CC-56E3-800F1131C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E25AC-5E72-E927-5C23-534F0C51E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A447-4266-42C3-9389-602E88ADD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98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F2BEF-20C7-D7A9-16C5-ABD3EFDA8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B454D-A414-8182-8670-30E487A14D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11FD8C-EFF6-A420-58B6-996E0E628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022E7C-9DE5-6EDD-BCB0-155F52522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0E16-BDFE-447E-A4AF-8D4F6ACFD457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D8AA36-A736-3C2F-9A92-011F854B9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6D1A53-9935-72AD-0DFF-3D935552A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A447-4266-42C3-9389-602E88ADD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64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7E9A4-C808-F8F8-6413-7D5E0FA89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D7FCF-FD1C-7486-BCD4-6AE14A614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6640D2-047A-A418-2CE5-366D46F84B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602F57-6C91-13E5-65DF-80D9D30EC8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D363B0-DA47-5239-7B8A-BE3703BD51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504D0-0D90-B26A-4C1D-FD16DB5B2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0E16-BDFE-447E-A4AF-8D4F6ACFD457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D73311-54E6-EAE9-2E9C-8BB1FAE36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872D63-07B2-2A02-B815-E26B38316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A447-4266-42C3-9389-602E88ADD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29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D13A5-6E91-4DEF-90C6-927D79C3B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B9B6D1-43FC-F7FA-523E-106A9B3DF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0E16-BDFE-447E-A4AF-8D4F6ACFD457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97A187-7EB3-1411-AC8E-674FA87AE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737C10-A756-E3C6-1432-EC97A81B5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A447-4266-42C3-9389-602E88ADD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976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061678-5C78-5059-7DCA-50DC28CF1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0E16-BDFE-447E-A4AF-8D4F6ACFD457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9CEB0A-83D6-1469-4565-48B2EA26E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336D4-5E6A-AFF2-5B40-7CC00405E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A447-4266-42C3-9389-602E88ADD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59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9E4F5-5981-E068-AF93-31214AD74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C48F7-1FB6-E948-246E-68678800F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625793-1273-4F3C-1A2F-5D8F6F423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6525E-8C1D-E3BB-BEB2-07D1A380A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0E16-BDFE-447E-A4AF-8D4F6ACFD457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2A0633-3992-EB48-F552-180EC3F36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734DE7-22B9-ACEE-B401-6DA345325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A447-4266-42C3-9389-602E88ADD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8F100-846A-B7A0-81D1-EE1F20655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D22B7E-0E52-D8FB-A45F-E85886EF77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00B62-491B-B779-F637-95085CCE4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1DB41-19C7-3882-8E09-0DB4CA779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0E16-BDFE-447E-A4AF-8D4F6ACFD457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F572C-8793-5724-E237-3ACB027B6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8970B-4624-ACA4-9777-1E39428BF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A447-4266-42C3-9389-602E88ADD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415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8B54EC-8544-D84F-77A1-03F2FD4AF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A2AF9D-3904-B008-ABCB-A8B95D800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BDAC1-1B82-BC59-59D5-80E8BE9D63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DE0E16-BDFE-447E-A4AF-8D4F6ACFD457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B4A86-8AD1-B5AB-6B84-552FBDE0E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42AF3-68DC-B90A-C5A8-43CFC60E4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04A447-4266-42C3-9389-602E88ADD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96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13658-E50B-AB50-5E88-295726460F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21BF0E-CA9D-92B1-7103-D1FB2E7FC3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 descr="A blue and red rectangle with a white corner&#10;&#10;Description automatically generated">
            <a:extLst>
              <a:ext uri="{FF2B5EF4-FFF2-40B4-BE49-F238E27FC236}">
                <a16:creationId xmlns:a16="http://schemas.microsoft.com/office/drawing/2014/main" id="{3F29F29F-D187-B361-BDE2-20E2B32B4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9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D8077E-E771-9449-458B-3CCC30108098}"/>
              </a:ext>
            </a:extLst>
          </p:cNvPr>
          <p:cNvSpPr txBox="1"/>
          <p:nvPr/>
        </p:nvSpPr>
        <p:spPr>
          <a:xfrm>
            <a:off x="1034052" y="1920875"/>
            <a:ext cx="101238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LT Std" panose="020B0604020202020204" pitchFamily="34" charset="0"/>
              </a:rPr>
              <a:t>Older People’s Housing Strategy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LT Std" panose="020B0604020202020204" pitchFamily="34" charset="0"/>
              </a:rPr>
              <a:t>Haringey Patient Participation Groups Network Meeting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800" dirty="0">
                <a:solidFill>
                  <a:prstClr val="white"/>
                </a:solidFill>
                <a:latin typeface="HelveticaNeueLT Std" panose="020B0604020202020204" pitchFamily="34" charset="0"/>
              </a:rPr>
              <a:t>17</a:t>
            </a: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LT Std" panose="020B0604020202020204" pitchFamily="34" charset="0"/>
              </a:rPr>
              <a:t> February 2025</a:t>
            </a:r>
          </a:p>
        </p:txBody>
      </p:sp>
    </p:spTree>
    <p:extLst>
      <p:ext uri="{BB962C8B-B14F-4D97-AF65-F5344CB8AC3E}">
        <p14:creationId xmlns:p14="http://schemas.microsoft.com/office/powerpoint/2010/main" val="826400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EABF0-17B0-94E7-D9EB-8CC6E07DA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8AE09-7952-E249-7DA9-7C563907F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859" y="1028122"/>
            <a:ext cx="7228541" cy="576435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pic>
        <p:nvPicPr>
          <p:cNvPr id="7" name="Content Placeholder 6" descr="A red and black logo&#10;&#10;Description automatically generated">
            <a:extLst>
              <a:ext uri="{FF2B5EF4-FFF2-40B4-BE49-F238E27FC236}">
                <a16:creationId xmlns:a16="http://schemas.microsoft.com/office/drawing/2014/main" id="{04C91CD4-6088-249C-E993-6AB10AF7C4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767" y="389353"/>
            <a:ext cx="1722730" cy="67205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4DB1B6-9CEC-F654-CB36-747DCCC27B0E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00A1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A199"/>
              </a:solidFill>
              <a:highlight>
                <a:srgbClr val="00A199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2B7B9A-8C1E-67D7-1DB9-D692AFB57E30}"/>
              </a:ext>
            </a:extLst>
          </p:cNvPr>
          <p:cNvSpPr txBox="1"/>
          <p:nvPr/>
        </p:nvSpPr>
        <p:spPr>
          <a:xfrm>
            <a:off x="797860" y="1428452"/>
            <a:ext cx="10596282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000" dirty="0">
              <a:effectLst/>
              <a:latin typeface="HelveticaNeueLT Std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sz="2400" dirty="0">
                <a:latin typeface="HelveticaNeueLT Std" panose="020B0604020202020204" pitchFamily="34" charset="0"/>
                <a:ea typeface="Times New Roman" panose="02020603050405020304" pitchFamily="18" charset="0"/>
              </a:rPr>
              <a:t>In early stages of d</a:t>
            </a:r>
            <a:r>
              <a:rPr lang="en-GB" sz="2400" dirty="0">
                <a:effectLst/>
                <a:latin typeface="HelveticaNeueLT Std" panose="020B0604020202020204" pitchFamily="34" charset="0"/>
                <a:ea typeface="Times New Roman" panose="02020603050405020304" pitchFamily="18" charset="0"/>
              </a:rPr>
              <a:t>eveloping a new Older People’s Housing Strategy, spanning a 15-year period.</a:t>
            </a:r>
          </a:p>
          <a:p>
            <a:endParaRPr lang="en-GB" sz="2400" b="1" dirty="0">
              <a:latin typeface="HelveticaNeueLT Std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sz="2400" i="1" dirty="0">
                <a:latin typeface="HelveticaNeueLT Std" panose="020B0604020202020204" pitchFamily="34" charset="0"/>
                <a:ea typeface="Times New Roman" panose="02020603050405020304" pitchFamily="18" charset="0"/>
              </a:rPr>
              <a:t>N.B. By “older people”, we are referring </a:t>
            </a:r>
            <a:r>
              <a:rPr lang="en-GB" sz="2400" i="1">
                <a:latin typeface="HelveticaNeueLT Std" panose="020B0604020202020204" pitchFamily="34" charset="0"/>
                <a:ea typeface="Times New Roman" panose="02020603050405020304" pitchFamily="18" charset="0"/>
              </a:rPr>
              <a:t>to people aged 50+.</a:t>
            </a:r>
            <a:endParaRPr lang="en-GB" sz="2400" i="1" dirty="0">
              <a:effectLst/>
              <a:latin typeface="HelveticaNeueLT Std" panose="020B0604020202020204" pitchFamily="34" charset="0"/>
              <a:ea typeface="Times New Roman" panose="02020603050405020304" pitchFamily="18" charset="0"/>
            </a:endParaRPr>
          </a:p>
          <a:p>
            <a:endParaRPr lang="en-GB" sz="2400" b="1" dirty="0">
              <a:latin typeface="HelveticaNeueLT Std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sz="2400" b="1" dirty="0">
                <a:effectLst/>
                <a:latin typeface="HelveticaNeueLT Std" panose="020B0604020202020204" pitchFamily="34" charset="0"/>
                <a:ea typeface="Times New Roman" panose="02020603050405020304" pitchFamily="18" charset="0"/>
              </a:rPr>
              <a:t>Why now? </a:t>
            </a:r>
            <a:endParaRPr lang="en-GB" sz="2400" dirty="0">
              <a:latin typeface="HelveticaNeueLT Std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HelveticaNeueLT Std" panose="020B0604020202020204" pitchFamily="34" charset="0"/>
                <a:ea typeface="Times New Roman" panose="02020603050405020304" pitchFamily="18" charset="0"/>
              </a:rPr>
              <a:t>Commitment brought forward in Housing Strategy 2024-29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elveticaNeueLT Std" panose="020B0604020202020204" pitchFamily="34" charset="0"/>
                <a:ea typeface="Times New Roman" panose="02020603050405020304" pitchFamily="18" charset="0"/>
              </a:rPr>
              <a:t>Ageing population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HelveticaNeueLT Std"/>
                <a:ea typeface="Times New Roman" panose="02020603050405020304" pitchFamily="18" charset="0"/>
              </a:rPr>
              <a:t>Current housing stock not meeting th</a:t>
            </a:r>
            <a:r>
              <a:rPr lang="en-GB" sz="2400" dirty="0">
                <a:latin typeface="HelveticaNeueLT Std"/>
                <a:ea typeface="Times New Roman" panose="02020603050405020304" pitchFamily="18" charset="0"/>
              </a:rPr>
              <a:t>e needs of many older residents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HelveticaNeueLT Std" panose="020B0604020202020204" pitchFamily="34" charset="0"/>
                <a:ea typeface="Times New Roman" panose="02020603050405020304" pitchFamily="18" charset="0"/>
              </a:rPr>
              <a:t>Issues related to older people’s housing feed into wider housing crisis</a:t>
            </a:r>
          </a:p>
        </p:txBody>
      </p:sp>
    </p:spTree>
    <p:extLst>
      <p:ext uri="{BB962C8B-B14F-4D97-AF65-F5344CB8AC3E}">
        <p14:creationId xmlns:p14="http://schemas.microsoft.com/office/powerpoint/2010/main" val="41290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30572-5CE5-3E11-F02F-8D112916D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C9279-741F-FBFD-ADAC-EC245996F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859" y="1028122"/>
            <a:ext cx="7228541" cy="576435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Strategic Context</a:t>
            </a:r>
          </a:p>
        </p:txBody>
      </p:sp>
      <p:pic>
        <p:nvPicPr>
          <p:cNvPr id="7" name="Content Placeholder 6" descr="A red and black logo&#10;&#10;Description automatically generated">
            <a:extLst>
              <a:ext uri="{FF2B5EF4-FFF2-40B4-BE49-F238E27FC236}">
                <a16:creationId xmlns:a16="http://schemas.microsoft.com/office/drawing/2014/main" id="{17979D7C-5447-5CA5-4762-7B4DE7C79C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767" y="389353"/>
            <a:ext cx="1722730" cy="67205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53787DE-E661-119F-570B-DDEF3FCEFA1A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00A1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A199"/>
              </a:solidFill>
              <a:highlight>
                <a:srgbClr val="00A199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8576A7-15B0-6722-AA3A-B74AB423A533}"/>
              </a:ext>
            </a:extLst>
          </p:cNvPr>
          <p:cNvSpPr txBox="1"/>
          <p:nvPr/>
        </p:nvSpPr>
        <p:spPr>
          <a:xfrm>
            <a:off x="797860" y="1428452"/>
            <a:ext cx="10596282" cy="34317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000" dirty="0">
              <a:effectLst/>
              <a:latin typeface="HelveticaNeueLT Std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HelveticaNeueLT Std" panose="020B0604020202020204" pitchFamily="34" charset="0"/>
                <a:ea typeface="Times New Roman" panose="02020603050405020304" pitchFamily="18" charset="0"/>
              </a:rPr>
              <a:t>Strategy will cover housing provided by:</a:t>
            </a:r>
          </a:p>
          <a:p>
            <a:endParaRPr lang="en-GB" sz="600" dirty="0">
              <a:effectLst/>
              <a:latin typeface="HelveticaNeueLT Std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HelveticaNeueLT Std" panose="020B0604020202020204" pitchFamily="34" charset="0"/>
                <a:ea typeface="Times New Roman" panose="02020603050405020304" pitchFamily="18" charset="0"/>
              </a:rPr>
              <a:t>Haringey Council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elveticaNeueLT Std" panose="020B0604020202020204" pitchFamily="34" charset="0"/>
                <a:ea typeface="Times New Roman" panose="02020603050405020304" pitchFamily="18" charset="0"/>
              </a:rPr>
              <a:t>Specialist providers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HelveticaNeueLT Std" panose="020B0604020202020204" pitchFamily="34" charset="0"/>
                <a:ea typeface="Times New Roman" panose="02020603050405020304" pitchFamily="18" charset="0"/>
              </a:rPr>
              <a:t>Housing associations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elveticaNeueLT Std" panose="020B0604020202020204" pitchFamily="34" charset="0"/>
                <a:ea typeface="Times New Roman" panose="02020603050405020304" pitchFamily="18" charset="0"/>
              </a:rPr>
              <a:t>Private rented sector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elveticaNeueLT Std"/>
                <a:ea typeface="Times New Roman" panose="02020603050405020304" pitchFamily="18" charset="0"/>
              </a:rPr>
              <a:t>Private market for owner</a:t>
            </a:r>
            <a:r>
              <a:rPr lang="en-GB" sz="2400" dirty="0">
                <a:effectLst/>
                <a:latin typeface="HelveticaNeueLT Std"/>
                <a:ea typeface="Times New Roman" panose="02020603050405020304" pitchFamily="18" charset="0"/>
              </a:rPr>
              <a:t> occupiers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HelveticaNeueLT Std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HelveticaNeueLT Std"/>
                <a:ea typeface="Times New Roman" panose="02020603050405020304" pitchFamily="18" charset="0"/>
              </a:rPr>
              <a:t>Strategy will consider the different roles that the Council takes on.</a:t>
            </a:r>
          </a:p>
        </p:txBody>
      </p:sp>
    </p:spTree>
    <p:extLst>
      <p:ext uri="{BB962C8B-B14F-4D97-AF65-F5344CB8AC3E}">
        <p14:creationId xmlns:p14="http://schemas.microsoft.com/office/powerpoint/2010/main" val="394075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BFA98-C44A-C708-A436-0F10C4C10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F05BE-220F-6C22-D45E-69AF67C44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859" y="1028122"/>
            <a:ext cx="7228541" cy="576435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</p:txBody>
      </p:sp>
      <p:pic>
        <p:nvPicPr>
          <p:cNvPr id="7" name="Content Placeholder 6" descr="A red and black logo&#10;&#10;Description automatically generated">
            <a:extLst>
              <a:ext uri="{FF2B5EF4-FFF2-40B4-BE49-F238E27FC236}">
                <a16:creationId xmlns:a16="http://schemas.microsoft.com/office/drawing/2014/main" id="{E180B38B-F098-BAE5-EFE7-C0C325E294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767" y="389353"/>
            <a:ext cx="1722730" cy="67205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474E85-E61A-0A56-4B04-2FC984590106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00A1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A199"/>
              </a:solidFill>
              <a:highlight>
                <a:srgbClr val="00A199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A8DE81-06D5-037E-E867-D413E9EBFEA3}"/>
              </a:ext>
            </a:extLst>
          </p:cNvPr>
          <p:cNvSpPr txBox="1"/>
          <p:nvPr/>
        </p:nvSpPr>
        <p:spPr>
          <a:xfrm>
            <a:off x="797860" y="1428452"/>
            <a:ext cx="10596282" cy="27546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350" dirty="0">
              <a:effectLst/>
              <a:latin typeface="HelveticaNeueLT Std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sz="2400" b="1" dirty="0">
                <a:latin typeface="HelveticaNeueLT Std"/>
                <a:ea typeface="Times New Roman" panose="02020603050405020304" pitchFamily="18" charset="0"/>
              </a:rPr>
              <a:t>Two phases of</a:t>
            </a:r>
            <a:r>
              <a:rPr lang="en-GB" sz="2400" b="1" dirty="0">
                <a:effectLst/>
                <a:latin typeface="HelveticaNeueLT Std"/>
                <a:ea typeface="Times New Roman" panose="02020603050405020304" pitchFamily="18" charset="0"/>
              </a:rPr>
              <a:t> engagement</a:t>
            </a:r>
            <a:r>
              <a:rPr lang="en-GB" sz="2400" b="1" dirty="0">
                <a:latin typeface="HelveticaNeueLT Std"/>
                <a:ea typeface="Times New Roman" panose="02020603050405020304" pitchFamily="18" charset="0"/>
              </a:rPr>
              <a:t> and co-design</a:t>
            </a:r>
            <a:r>
              <a:rPr lang="en-GB" sz="2400" b="1" dirty="0">
                <a:effectLst/>
                <a:latin typeface="HelveticaNeueLT Std"/>
                <a:ea typeface="Times New Roman" panose="02020603050405020304" pitchFamily="18" charset="0"/>
              </a:rPr>
              <a:t>:</a:t>
            </a:r>
          </a:p>
          <a:p>
            <a:endParaRPr lang="en-GB" sz="600" b="1" dirty="0">
              <a:effectLst/>
              <a:latin typeface="HelveticaNeueLT Std"/>
              <a:ea typeface="Times New Roman" panose="02020603050405020304" pitchFamily="18" charset="0"/>
            </a:endParaRPr>
          </a:p>
          <a:p>
            <a:pPr marL="914400" lvl="1" indent="-457200">
              <a:buAutoNum type="arabicPeriod"/>
            </a:pPr>
            <a:r>
              <a:rPr lang="en-GB" sz="2400" dirty="0">
                <a:latin typeface="HelveticaNeueLT Std"/>
                <a:ea typeface="Times New Roman" panose="02020603050405020304" pitchFamily="18" charset="0"/>
              </a:rPr>
              <a:t>Wider engagement (Nov 2024 – Mar 2025)</a:t>
            </a:r>
          </a:p>
          <a:p>
            <a:pPr marL="914400" lvl="1" indent="-457200">
              <a:buAutoNum type="arabicPeriod"/>
            </a:pPr>
            <a:r>
              <a:rPr lang="en-GB" sz="2400" dirty="0">
                <a:latin typeface="HelveticaNeueLT Std"/>
                <a:ea typeface="Times New Roman" panose="02020603050405020304" pitchFamily="18" charset="0"/>
              </a:rPr>
              <a:t>Co-design of strategy through working groups (Mar – Apr 2025)</a:t>
            </a:r>
          </a:p>
          <a:p>
            <a:endParaRPr lang="en-GB" sz="2400" dirty="0">
              <a:latin typeface="HelveticaNeueLT Std"/>
              <a:ea typeface="Times New Roman" panose="02020603050405020304" pitchFamily="18" charset="0"/>
            </a:endParaRPr>
          </a:p>
          <a:p>
            <a:r>
              <a:rPr lang="en-GB" sz="2400" b="1" dirty="0">
                <a:latin typeface="HelveticaNeueLT Std"/>
                <a:ea typeface="Times New Roman" panose="02020603050405020304" pitchFamily="18" charset="0"/>
              </a:rPr>
              <a:t>Consultation on draft strategy </a:t>
            </a:r>
            <a:r>
              <a:rPr lang="en-GB" sz="2400" dirty="0">
                <a:latin typeface="HelveticaNeueLT Std"/>
                <a:ea typeface="Times New Roman" panose="02020603050405020304" pitchFamily="18" charset="0"/>
              </a:rPr>
              <a:t>(Oct – Nov 2025)</a:t>
            </a:r>
          </a:p>
          <a:p>
            <a:endParaRPr lang="en-GB" sz="2350" dirty="0">
              <a:latin typeface="HelveticaNeueLT Std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912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360DB-6552-5FD2-CE2F-9D5994EE7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D97B1-B64A-5BEC-E7F1-FB3156C9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859" y="1028122"/>
            <a:ext cx="7228541" cy="576435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Timeline</a:t>
            </a:r>
          </a:p>
        </p:txBody>
      </p:sp>
      <p:pic>
        <p:nvPicPr>
          <p:cNvPr id="7" name="Content Placeholder 6" descr="A red and black logo&#10;&#10;Description automatically generated">
            <a:extLst>
              <a:ext uri="{FF2B5EF4-FFF2-40B4-BE49-F238E27FC236}">
                <a16:creationId xmlns:a16="http://schemas.microsoft.com/office/drawing/2014/main" id="{810B953E-C2D2-D7AC-E008-97E1C68140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767" y="389353"/>
            <a:ext cx="1722730" cy="67205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C62BAE-BA3A-C827-26D8-196B34D93D1B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00A1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A199"/>
              </a:solidFill>
              <a:highlight>
                <a:srgbClr val="00A199"/>
              </a:highlight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6E3A1BB-A34C-6BF2-EEDF-FE8F97097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648965"/>
              </p:ext>
            </p:extLst>
          </p:nvPr>
        </p:nvGraphicFramePr>
        <p:xfrm>
          <a:off x="2677695" y="1761360"/>
          <a:ext cx="6836610" cy="4330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9364">
                  <a:extLst>
                    <a:ext uri="{9D8B030D-6E8A-4147-A177-3AD203B41FA5}">
                      <a16:colId xmlns:a16="http://schemas.microsoft.com/office/drawing/2014/main" val="1741326756"/>
                    </a:ext>
                  </a:extLst>
                </a:gridCol>
                <a:gridCol w="4437246">
                  <a:extLst>
                    <a:ext uri="{9D8B030D-6E8A-4147-A177-3AD203B41FA5}">
                      <a16:colId xmlns:a16="http://schemas.microsoft.com/office/drawing/2014/main" val="1531531717"/>
                    </a:ext>
                  </a:extLst>
                </a:gridCol>
              </a:tblGrid>
              <a:tr h="520824">
                <a:tc>
                  <a:txBody>
                    <a:bodyPr/>
                    <a:lstStyle/>
                    <a:p>
                      <a:r>
                        <a:rPr kumimoji="0" lang="en-GB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NeueLT Std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Nov 2024 – Mar 2025</a:t>
                      </a:r>
                      <a:endParaRPr lang="en-GB" sz="2200" dirty="0">
                        <a:latin typeface="HelveticaNeueLT Std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NeueLT Std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Wider engagement + working group recruitment</a:t>
                      </a:r>
                      <a:endParaRPr lang="en-GB" sz="2200" dirty="0">
                        <a:latin typeface="HelveticaNeueLT Std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3638109"/>
                  </a:ext>
                </a:extLst>
              </a:tr>
              <a:tr h="520824">
                <a:tc>
                  <a:txBody>
                    <a:bodyPr/>
                    <a:lstStyle/>
                    <a:p>
                      <a:r>
                        <a:rPr kumimoji="0" lang="en-GB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NeueLT Std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Mar – Apr 2025</a:t>
                      </a:r>
                      <a:endParaRPr lang="en-GB" sz="2200" dirty="0">
                        <a:latin typeface="HelveticaNeueLT Std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HelveticaNeueLT Std" panose="020B0604020202020204" pitchFamily="34" charset="0"/>
                          <a:ea typeface="Times New Roman" panose="02020603050405020304" pitchFamily="18" charset="0"/>
                        </a:rPr>
                        <a:t>Working groups meet</a:t>
                      </a:r>
                      <a:endParaRPr lang="en-GB" sz="2200" dirty="0">
                        <a:latin typeface="HelveticaNeueLT Std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056844"/>
                  </a:ext>
                </a:extLst>
              </a:tr>
              <a:tr h="520824">
                <a:tc>
                  <a:txBody>
                    <a:bodyPr/>
                    <a:lstStyle/>
                    <a:p>
                      <a:r>
                        <a:rPr kumimoji="0" lang="en-GB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NeueLT Std"/>
                          <a:ea typeface="+mn-ea"/>
                          <a:cs typeface="+mn-cs"/>
                        </a:rPr>
                        <a:t>Apr – Sept 2025</a:t>
                      </a:r>
                      <a:endParaRPr lang="en-GB" sz="2200" dirty="0">
                        <a:latin typeface="HelveticaNeueLT Std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HelveticaNeueLT Std"/>
                        </a:rPr>
                        <a:t>Draft writing overseen by internal steering group</a:t>
                      </a:r>
                      <a:endParaRPr lang="en-GB" sz="2200" dirty="0">
                        <a:latin typeface="HelveticaNeueLT Std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6773601"/>
                  </a:ext>
                </a:extLst>
              </a:tr>
              <a:tr h="520824">
                <a:tc>
                  <a:txBody>
                    <a:bodyPr/>
                    <a:lstStyle/>
                    <a:p>
                      <a:r>
                        <a:rPr lang="en-GB" sz="2200" b="1" dirty="0">
                          <a:latin typeface="HelveticaNeueLT Std" panose="020B0604020202020204" pitchFamily="34" charset="0"/>
                        </a:rPr>
                        <a:t>Sept 2025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HelveticaNeueLT Std"/>
                        </a:rPr>
                        <a:t>Cabinet agrees draft strategy for consultation</a:t>
                      </a:r>
                      <a:endParaRPr lang="en-GB" sz="2200" dirty="0">
                        <a:latin typeface="HelveticaNeueLT Std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07042"/>
                  </a:ext>
                </a:extLst>
              </a:tr>
              <a:tr h="520824">
                <a:tc>
                  <a:txBody>
                    <a:bodyPr/>
                    <a:lstStyle/>
                    <a:p>
                      <a:r>
                        <a:rPr lang="en-GB" sz="2200" b="1" dirty="0">
                          <a:latin typeface="HelveticaNeueLT Std" panose="020B0604020202020204" pitchFamily="34" charset="0"/>
                        </a:rPr>
                        <a:t>Oct – Nov 2025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HelveticaNeueLT Std"/>
                        </a:rPr>
                        <a:t>Formal consultation on draft strategy</a:t>
                      </a:r>
                      <a:endParaRPr lang="en-GB" sz="2200" dirty="0">
                        <a:latin typeface="HelveticaNeueLT Std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247449"/>
                  </a:ext>
                </a:extLst>
              </a:tr>
              <a:tr h="520824">
                <a:tc>
                  <a:txBody>
                    <a:bodyPr/>
                    <a:lstStyle/>
                    <a:p>
                      <a:r>
                        <a:rPr lang="en-GB" sz="2200" b="1" dirty="0">
                          <a:latin typeface="HelveticaNeueLT Std" panose="020B0604020202020204" pitchFamily="34" charset="0"/>
                        </a:rPr>
                        <a:t>Dec 2025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HelveticaNeueLT Std"/>
                          <a:ea typeface="Times New Roman" panose="02020603050405020304" pitchFamily="18" charset="0"/>
                        </a:rPr>
                        <a:t>Strategy agreed and adopted by Cabinet</a:t>
                      </a:r>
                      <a:endParaRPr lang="en-GB" sz="2200" dirty="0">
                        <a:latin typeface="HelveticaNeueLT Std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9644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567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CF5DF-3CB7-1617-654B-4998BD860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3339E-58B7-F6B4-E2BA-BC8CF45B4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729" y="2222371"/>
            <a:ext cx="7228541" cy="2413258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How can I get involved in the development of the Older People’s Housing Strategy?</a:t>
            </a:r>
          </a:p>
        </p:txBody>
      </p:sp>
      <p:pic>
        <p:nvPicPr>
          <p:cNvPr id="7" name="Content Placeholder 6" descr="A red and black logo&#10;&#10;Description automatically generated">
            <a:extLst>
              <a:ext uri="{FF2B5EF4-FFF2-40B4-BE49-F238E27FC236}">
                <a16:creationId xmlns:a16="http://schemas.microsoft.com/office/drawing/2014/main" id="{4EA83384-2539-6E89-74D7-BBAA59A0BD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767" y="389353"/>
            <a:ext cx="1722730" cy="67205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EE40734-568E-D7BC-3C09-BBC77668EBFB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00A1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A199"/>
              </a:solidFill>
              <a:highlight>
                <a:srgbClr val="00A199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22697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D511D-3AA7-6436-4D04-373272972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10D55-0C7B-6E78-D6E1-22EA3DD93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859" y="1028122"/>
            <a:ext cx="7228541" cy="576435"/>
          </a:xfrm>
        </p:spPr>
        <p:txBody>
          <a:bodyPr>
            <a:normAutofit/>
          </a:bodyPr>
          <a:lstStyle/>
          <a:p>
            <a:r>
              <a:rPr lang="en-GB" sz="3200" b="1">
                <a:latin typeface="Arial" panose="020B0604020202020204" pitchFamily="34" charset="0"/>
                <a:cs typeface="Arial" panose="020B0604020202020204" pitchFamily="34" charset="0"/>
              </a:rPr>
              <a:t>Commonplace Engagement Surveys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 descr="A red and black logo&#10;&#10;Description automatically generated">
            <a:extLst>
              <a:ext uri="{FF2B5EF4-FFF2-40B4-BE49-F238E27FC236}">
                <a16:creationId xmlns:a16="http://schemas.microsoft.com/office/drawing/2014/main" id="{6C33034C-245F-8FB4-E998-2AF9CEC809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767" y="389353"/>
            <a:ext cx="1722730" cy="67205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971B47-F421-C2F3-3BD0-C6CAF7A5FFB8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00A1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A199"/>
              </a:solidFill>
              <a:highlight>
                <a:srgbClr val="00A199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3D8161-70FE-ED87-382C-5E768AB154C4}"/>
              </a:ext>
            </a:extLst>
          </p:cNvPr>
          <p:cNvSpPr txBox="1"/>
          <p:nvPr/>
        </p:nvSpPr>
        <p:spPr>
          <a:xfrm>
            <a:off x="797860" y="1428452"/>
            <a:ext cx="10596282" cy="37240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000" dirty="0">
              <a:effectLst/>
              <a:latin typeface="HelveticaNeueLT Std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sz="2400" dirty="0">
                <a:latin typeface="HelveticaNeueLT Std" panose="020B0604020202020204" pitchFamily="34" charset="0"/>
                <a:ea typeface="Times New Roman" panose="02020603050405020304" pitchFamily="18" charset="0"/>
              </a:rPr>
              <a:t>We want to hear from you!</a:t>
            </a:r>
          </a:p>
          <a:p>
            <a:endParaRPr lang="en-GB" sz="2400" b="1" dirty="0">
              <a:latin typeface="HelveticaNeueLT Std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sz="2400" b="1" dirty="0">
                <a:latin typeface="HelveticaNeueLT Std" panose="020B0604020202020204" pitchFamily="34" charset="0"/>
                <a:ea typeface="Times New Roman" panose="02020603050405020304" pitchFamily="18" charset="0"/>
              </a:rPr>
              <a:t>Four surveys:</a:t>
            </a:r>
            <a:endParaRPr lang="en-GB" sz="2000" b="1" dirty="0">
              <a:effectLst/>
              <a:latin typeface="HelveticaNeueLT Std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elveticaNeueLT Std" panose="020B0604020202020204" pitchFamily="34" charset="0"/>
                <a:ea typeface="Times New Roman" panose="02020603050405020304" pitchFamily="18" charset="0"/>
              </a:rPr>
              <a:t>General – for people aged 45+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elveticaNeueLT Std" panose="020B0604020202020204" pitchFamily="34" charset="0"/>
                <a:ea typeface="Times New Roman" panose="02020603050405020304" pitchFamily="18" charset="0"/>
              </a:rPr>
              <a:t>For professionals (e.g. GPs)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elveticaNeueLT Std" panose="020B0604020202020204" pitchFamily="34" charset="0"/>
                <a:ea typeface="Times New Roman" panose="02020603050405020304" pitchFamily="18" charset="0"/>
              </a:rPr>
              <a:t>For carers under 45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elveticaNeueLT Std" panose="020B0604020202020204" pitchFamily="34" charset="0"/>
                <a:ea typeface="Times New Roman" panose="02020603050405020304" pitchFamily="18" charset="0"/>
              </a:rPr>
              <a:t>For carers aged 45+</a:t>
            </a:r>
          </a:p>
          <a:p>
            <a:endParaRPr lang="en-GB" sz="2400" dirty="0">
              <a:latin typeface="HelveticaNeueLT Std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sz="2400" dirty="0">
                <a:latin typeface="HelveticaNeueLT Std" panose="020B0604020202020204" pitchFamily="34" charset="0"/>
                <a:ea typeface="Times New Roman" panose="02020603050405020304" pitchFamily="18" charset="0"/>
              </a:rPr>
              <a:t>Surveys close on</a:t>
            </a:r>
            <a:r>
              <a:rPr lang="en-GB" sz="2400" b="1" dirty="0">
                <a:latin typeface="HelveticaNeueLT Std" panose="020B0604020202020204" pitchFamily="34" charset="0"/>
                <a:ea typeface="Times New Roman" panose="02020603050405020304" pitchFamily="18" charset="0"/>
              </a:rPr>
              <a:t> Sunday 16</a:t>
            </a:r>
            <a:r>
              <a:rPr lang="en-GB" sz="2400" b="1" baseline="30000" dirty="0">
                <a:latin typeface="HelveticaNeueLT Std" panose="020B0604020202020204" pitchFamily="34" charset="0"/>
                <a:ea typeface="Times New Roman" panose="02020603050405020304" pitchFamily="18" charset="0"/>
              </a:rPr>
              <a:t>th</a:t>
            </a:r>
            <a:r>
              <a:rPr lang="en-GB" sz="2400" b="1" dirty="0">
                <a:latin typeface="HelveticaNeueLT Std" panose="020B0604020202020204" pitchFamily="34" charset="0"/>
                <a:ea typeface="Times New Roman" panose="02020603050405020304" pitchFamily="18" charset="0"/>
              </a:rPr>
              <a:t> March 2025</a:t>
            </a:r>
          </a:p>
        </p:txBody>
      </p:sp>
      <p:pic>
        <p:nvPicPr>
          <p:cNvPr id="6" name="Picture 5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26CBCEC6-CB6E-52F6-D197-47AA2C381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2155902"/>
            <a:ext cx="2699319" cy="269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01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89F42-07C5-2AB8-F524-6CFD7E667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04F4-6C3F-CD75-E77B-66F6C7F14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859" y="1028122"/>
            <a:ext cx="7228541" cy="576435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Working Groups</a:t>
            </a:r>
          </a:p>
        </p:txBody>
      </p:sp>
      <p:pic>
        <p:nvPicPr>
          <p:cNvPr id="7" name="Content Placeholder 6" descr="A red and black logo&#10;&#10;Description automatically generated">
            <a:extLst>
              <a:ext uri="{FF2B5EF4-FFF2-40B4-BE49-F238E27FC236}">
                <a16:creationId xmlns:a16="http://schemas.microsoft.com/office/drawing/2014/main" id="{3F87A40C-33F2-1006-51A6-72E1C3558A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767" y="389353"/>
            <a:ext cx="1722730" cy="67205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C9CCFDA-6B0E-EAA0-0AF3-CDFBAFC74D86}"/>
              </a:ext>
            </a:extLst>
          </p:cNvPr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00A1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A199"/>
              </a:solidFill>
              <a:highlight>
                <a:srgbClr val="00A199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1CA93D-1EFE-975F-3EB1-31E1FDBECF17}"/>
              </a:ext>
            </a:extLst>
          </p:cNvPr>
          <p:cNvSpPr txBox="1"/>
          <p:nvPr/>
        </p:nvSpPr>
        <p:spPr>
          <a:xfrm>
            <a:off x="797860" y="1428452"/>
            <a:ext cx="10596282" cy="44627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000" dirty="0">
              <a:effectLst/>
              <a:latin typeface="HelveticaNeueLT Std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sz="2400" b="1" dirty="0">
                <a:latin typeface="HelveticaNeueLT Std" panose="020B0604020202020204" pitchFamily="34" charset="0"/>
                <a:ea typeface="Times New Roman" panose="02020603050405020304" pitchFamily="18" charset="0"/>
              </a:rPr>
              <a:t>Criteria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elveticaNeueLT Std" panose="020B0604020202020204" pitchFamily="34" charset="0"/>
                <a:ea typeface="Times New Roman" panose="02020603050405020304" pitchFamily="18" charset="0"/>
              </a:rPr>
              <a:t>Haringey resident aged 50+</a:t>
            </a:r>
          </a:p>
          <a:p>
            <a:endParaRPr lang="en-GB" sz="2400" b="1" dirty="0">
              <a:latin typeface="HelveticaNeueLT Std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sz="2400" b="1" dirty="0">
                <a:latin typeface="HelveticaNeueLT Std" panose="020B0604020202020204" pitchFamily="34" charset="0"/>
                <a:ea typeface="Times New Roman" panose="02020603050405020304" pitchFamily="18" charset="0"/>
              </a:rPr>
              <a:t>When?</a:t>
            </a:r>
            <a:endParaRPr lang="en-GB" sz="2000" b="1" dirty="0">
              <a:effectLst/>
              <a:latin typeface="HelveticaNeueLT Std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elveticaNeueLT Std" panose="020B0604020202020204" pitchFamily="34" charset="0"/>
                <a:ea typeface="Times New Roman" panose="02020603050405020304" pitchFamily="18" charset="0"/>
              </a:rPr>
              <a:t>Between late-March and April 2025</a:t>
            </a:r>
          </a:p>
          <a:p>
            <a:endParaRPr lang="en-GB" sz="2400" dirty="0">
              <a:latin typeface="HelveticaNeueLT Std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sz="2400" b="1" dirty="0">
                <a:latin typeface="HelveticaNeueLT Std" panose="020B0604020202020204" pitchFamily="34" charset="0"/>
                <a:ea typeface="Times New Roman" panose="02020603050405020304" pitchFamily="18" charset="0"/>
              </a:rPr>
              <a:t>How long?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elveticaNeueLT Std" panose="020B0604020202020204" pitchFamily="34" charset="0"/>
                <a:ea typeface="Times New Roman" panose="02020603050405020304" pitchFamily="18" charset="0"/>
              </a:rPr>
              <a:t>90 minutes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HelveticaNeueLT Std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sz="2400" b="1" dirty="0">
                <a:latin typeface="HelveticaNeueLT Std" panose="020B0604020202020204" pitchFamily="34" charset="0"/>
                <a:ea typeface="Times New Roman" panose="02020603050405020304" pitchFamily="18" charset="0"/>
              </a:rPr>
              <a:t>Reimbursement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HelveticaNeueLT Std"/>
                <a:ea typeface="Times New Roman" panose="02020603050405020304" pitchFamily="18" charset="0"/>
              </a:rPr>
              <a:t>£20 voucher</a:t>
            </a:r>
          </a:p>
        </p:txBody>
      </p:sp>
      <p:pic>
        <p:nvPicPr>
          <p:cNvPr id="9" name="Picture 8" descr="A qr code on a square&#10;&#10;Description automatically generated">
            <a:extLst>
              <a:ext uri="{FF2B5EF4-FFF2-40B4-BE49-F238E27FC236}">
                <a16:creationId xmlns:a16="http://schemas.microsoft.com/office/drawing/2014/main" id="{6C25CB4D-9C15-4DC4-640B-7EF33A34CD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3" t="36463" r="25048" b="13966"/>
          <a:stretch/>
        </p:blipFill>
        <p:spPr>
          <a:xfrm>
            <a:off x="8050606" y="2201625"/>
            <a:ext cx="2650905" cy="26078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3CD78F-0A48-DB1F-C68F-C7F87155D7D8}"/>
              </a:ext>
            </a:extLst>
          </p:cNvPr>
          <p:cNvSpPr txBox="1"/>
          <p:nvPr/>
        </p:nvSpPr>
        <p:spPr>
          <a:xfrm>
            <a:off x="7301279" y="4780081"/>
            <a:ext cx="41495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NeueLT Std" panose="020B0604020202020204" pitchFamily="34" charset="0"/>
                <a:ea typeface="Times New Roman" panose="02020603050405020304" pitchFamily="18" charset="0"/>
                <a:cs typeface="+mn-cs"/>
              </a:rPr>
              <a:t>Sign-up form closes on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NeueLT Std" panose="020B0604020202020204" pitchFamily="34" charset="0"/>
                <a:ea typeface="Times New Roman" panose="02020603050405020304" pitchFamily="18" charset="0"/>
                <a:cs typeface="+mn-cs"/>
              </a:rPr>
              <a:t> Sunday 9</a:t>
            </a:r>
            <a:r>
              <a:rPr kumimoji="0" lang="en-GB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NeueLT Std" panose="020B0604020202020204" pitchFamily="34" charset="0"/>
                <a:ea typeface="Times New Roman" panose="02020603050405020304" pitchFamily="18" charset="0"/>
                <a:cs typeface="+mn-cs"/>
              </a:rPr>
              <a:t>th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NeueLT Std" panose="020B0604020202020204" pitchFamily="34" charset="0"/>
                <a:ea typeface="Times New Roman" panose="02020603050405020304" pitchFamily="18" charset="0"/>
                <a:cs typeface="+mn-cs"/>
              </a:rPr>
              <a:t> March 2025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6133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622</Words>
  <Application>Microsoft Office PowerPoint</Application>
  <PresentationFormat>Widescreen</PresentationFormat>
  <Paragraphs>95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Helvetica</vt:lpstr>
      <vt:lpstr>HelveticaNeueLT Std</vt:lpstr>
      <vt:lpstr>Office Theme</vt:lpstr>
      <vt:lpstr>PowerPoint Presentation</vt:lpstr>
      <vt:lpstr>Background</vt:lpstr>
      <vt:lpstr>Strategic Context</vt:lpstr>
      <vt:lpstr>Process</vt:lpstr>
      <vt:lpstr>Timeline</vt:lpstr>
      <vt:lpstr>How can I get involved in the development of the Older People’s Housing Strategy?</vt:lpstr>
      <vt:lpstr>Commonplace Engagement Surveys</vt:lpstr>
      <vt:lpstr>Working Groups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Ella Rene</dc:creator>
  <cp:lastModifiedBy>Ella Rene</cp:lastModifiedBy>
  <cp:revision>1</cp:revision>
  <cp:lastPrinted>2025-01-23T12:49:30Z</cp:lastPrinted>
  <dcterms:created xsi:type="dcterms:W3CDTF">2025-01-08T14:26:50Z</dcterms:created>
  <dcterms:modified xsi:type="dcterms:W3CDTF">2025-02-17T10:40:25Z</dcterms:modified>
</cp:coreProperties>
</file>