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05" r:id="rId2"/>
    <p:sldId id="337" r:id="rId3"/>
    <p:sldId id="336" r:id="rId4"/>
    <p:sldId id="300" r:id="rId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6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herton Christopher" initials="AC" lastIdx="2" clrIdx="0">
    <p:extLst>
      <p:ext uri="{19B8F6BF-5375-455C-9EA6-DF929625EA0E}">
        <p15:presenceInfo xmlns:p15="http://schemas.microsoft.com/office/powerpoint/2012/main" userId="S-1-5-21-1967717233-991404347-890028031-148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86" d="100"/>
          <a:sy n="86" d="100"/>
        </p:scale>
        <p:origin x="1291" y="62"/>
      </p:cViewPr>
      <p:guideLst>
        <p:guide orient="horz" pos="2160"/>
        <p:guide pos="567"/>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3DB7112-8690-4B5E-8C8D-3616180FC114}" type="datetimeFigureOut">
              <a:rPr lang="en-GB" smtClean="0"/>
              <a:pPr/>
              <a:t>18/06/2021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AAFC61E-9BD5-473F-98AE-6F7045F3548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AFC61E-9BD5-473F-98AE-6F7045F35482}" type="slidenum">
              <a:rPr lang="en-GB" smtClean="0"/>
              <a:pPr/>
              <a:t>1</a:t>
            </a:fld>
            <a:endParaRPr lang="en-GB"/>
          </a:p>
        </p:txBody>
      </p:sp>
    </p:spTree>
    <p:extLst>
      <p:ext uri="{BB962C8B-B14F-4D97-AF65-F5344CB8AC3E}">
        <p14:creationId xmlns:p14="http://schemas.microsoft.com/office/powerpoint/2010/main" val="167461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AFC61E-9BD5-473F-98AE-6F7045F35482}" type="slidenum">
              <a:rPr lang="en-GB" smtClean="0"/>
              <a:pPr/>
              <a:t>2</a:t>
            </a:fld>
            <a:endParaRPr lang="en-GB"/>
          </a:p>
        </p:txBody>
      </p:sp>
    </p:spTree>
    <p:extLst>
      <p:ext uri="{BB962C8B-B14F-4D97-AF65-F5344CB8AC3E}">
        <p14:creationId xmlns:p14="http://schemas.microsoft.com/office/powerpoint/2010/main" val="2998138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AFC61E-9BD5-473F-98AE-6F7045F35482}" type="slidenum">
              <a:rPr lang="en-GB" smtClean="0"/>
              <a:pPr/>
              <a:t>3</a:t>
            </a:fld>
            <a:endParaRPr lang="en-GB"/>
          </a:p>
        </p:txBody>
      </p:sp>
    </p:spTree>
    <p:extLst>
      <p:ext uri="{BB962C8B-B14F-4D97-AF65-F5344CB8AC3E}">
        <p14:creationId xmlns:p14="http://schemas.microsoft.com/office/powerpoint/2010/main" val="1885812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AAFC61E-9BD5-473F-98AE-6F7045F35482}"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262134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193115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154026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3009565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251522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196279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336671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385543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424319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294565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6A89A-9793-4B03-96CF-574E7E7DAC41}" type="datetimeFigureOut">
              <a:rPr lang="en-GB" smtClean="0"/>
              <a:pPr/>
              <a:t>18/06/2021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F0D98-D6DA-4EC1-9B40-A56F7DEAD0D2}" type="slidenum">
              <a:rPr lang="en-GB" smtClean="0"/>
              <a:pPr/>
              <a:t>‹#›</a:t>
            </a:fld>
            <a:endParaRPr lang="en-GB"/>
          </a:p>
        </p:txBody>
      </p:sp>
    </p:spTree>
    <p:extLst>
      <p:ext uri="{BB962C8B-B14F-4D97-AF65-F5344CB8AC3E}">
        <p14:creationId xmlns:p14="http://schemas.microsoft.com/office/powerpoint/2010/main" val="58799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6A89A-9793-4B03-96CF-574E7E7DAC41}" type="datetimeFigureOut">
              <a:rPr lang="en-GB" smtClean="0"/>
              <a:pPr/>
              <a:t>18/06/2021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F0D98-D6DA-4EC1-9B40-A56F7DEAD0D2}" type="slidenum">
              <a:rPr lang="en-GB" smtClean="0"/>
              <a:pPr/>
              <a:t>‹#›</a:t>
            </a:fld>
            <a:endParaRPr lang="en-GB"/>
          </a:p>
        </p:txBody>
      </p:sp>
    </p:spTree>
    <p:extLst>
      <p:ext uri="{BB962C8B-B14F-4D97-AF65-F5344CB8AC3E}">
        <p14:creationId xmlns:p14="http://schemas.microsoft.com/office/powerpoint/2010/main" val="2891888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55576" y="-27384"/>
            <a:ext cx="8229600" cy="648072"/>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rgbClr val="C00000"/>
              </a:solidFill>
              <a:effectLst/>
              <a:uLnTx/>
              <a:uFillTx/>
              <a:latin typeface="+mj-lt"/>
              <a:ea typeface="+mj-ea"/>
              <a:cs typeface="+mj-cs"/>
            </a:endParaRPr>
          </a:p>
        </p:txBody>
      </p:sp>
      <p:pic>
        <p:nvPicPr>
          <p:cNvPr id="7" name="Picture 6" descr="BS1995_Haringey_TapeType_RED_RGB.jpg"/>
          <p:cNvPicPr/>
          <p:nvPr/>
        </p:nvPicPr>
        <p:blipFill>
          <a:blip r:embed="rId3" cstate="print"/>
          <a:srcRect/>
          <a:stretch>
            <a:fillRect/>
          </a:stretch>
        </p:blipFill>
        <p:spPr bwMode="auto">
          <a:xfrm>
            <a:off x="107504" y="44624"/>
            <a:ext cx="1656184" cy="576064"/>
          </a:xfrm>
          <a:prstGeom prst="rect">
            <a:avLst/>
          </a:prstGeom>
          <a:noFill/>
          <a:ln w="9525">
            <a:noFill/>
            <a:miter lim="800000"/>
            <a:headEnd/>
            <a:tailEnd/>
          </a:ln>
        </p:spPr>
      </p:pic>
      <p:cxnSp>
        <p:nvCxnSpPr>
          <p:cNvPr id="8" name="Straight Connector 7"/>
          <p:cNvCxnSpPr/>
          <p:nvPr/>
        </p:nvCxnSpPr>
        <p:spPr>
          <a:xfrm flipH="1">
            <a:off x="21906" y="990624"/>
            <a:ext cx="7128792" cy="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Title 14"/>
          <p:cNvSpPr>
            <a:spLocks noGrp="1"/>
          </p:cNvSpPr>
          <p:nvPr>
            <p:ph type="ctrTitle"/>
          </p:nvPr>
        </p:nvSpPr>
        <p:spPr/>
        <p:txBody>
          <a:bodyPr/>
          <a:lstStyle/>
          <a:p>
            <a:r>
              <a:rPr lang="en-GB" dirty="0"/>
              <a:t>HARINGEY ADULT SOCIAL CARE</a:t>
            </a:r>
          </a:p>
        </p:txBody>
      </p:sp>
      <p:sp>
        <p:nvSpPr>
          <p:cNvPr id="9" name="Content Placeholder 8"/>
          <p:cNvSpPr>
            <a:spLocks noGrp="1"/>
          </p:cNvSpPr>
          <p:nvPr>
            <p:ph type="subTitle" idx="1"/>
          </p:nvPr>
        </p:nvSpPr>
        <p:spPr/>
        <p:txBody>
          <a:bodyPr>
            <a:normAutofit/>
          </a:bodyPr>
          <a:lstStyle/>
          <a:p>
            <a:pPr algn="ctr">
              <a:buNone/>
            </a:pPr>
            <a:r>
              <a:rPr lang="en-GB" sz="1100" b="1" dirty="0"/>
              <a:t> </a:t>
            </a:r>
          </a:p>
        </p:txBody>
      </p:sp>
      <p:sp>
        <p:nvSpPr>
          <p:cNvPr id="35" name="TextBox 34"/>
          <p:cNvSpPr txBox="1"/>
          <p:nvPr/>
        </p:nvSpPr>
        <p:spPr>
          <a:xfrm>
            <a:off x="2987824" y="3284984"/>
            <a:ext cx="1872208" cy="307777"/>
          </a:xfrm>
          <a:prstGeom prst="rect">
            <a:avLst/>
          </a:prstGeom>
          <a:noFill/>
        </p:spPr>
        <p:txBody>
          <a:bodyPr wrap="square" rtlCol="0">
            <a:spAutoFit/>
          </a:bodyPr>
          <a:lstStyle/>
          <a:p>
            <a:r>
              <a:rPr lang="en-GB" sz="1400" b="1" dirty="0">
                <a:solidFill>
                  <a:srgbClr val="FF0000"/>
                </a:solidFill>
              </a:rPr>
              <a:t>         </a:t>
            </a:r>
          </a:p>
        </p:txBody>
      </p:sp>
      <p:sp>
        <p:nvSpPr>
          <p:cNvPr id="13" name="TextBox 12"/>
          <p:cNvSpPr txBox="1"/>
          <p:nvPr/>
        </p:nvSpPr>
        <p:spPr>
          <a:xfrm>
            <a:off x="137929" y="1353890"/>
            <a:ext cx="8363272" cy="787652"/>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icture containing text&#10;&#10;Description automatically generated">
            <a:extLst>
              <a:ext uri="{FF2B5EF4-FFF2-40B4-BE49-F238E27FC236}">
                <a16:creationId xmlns:a16="http://schemas.microsoft.com/office/drawing/2014/main" id="{C5438243-481C-4F92-916B-92CE1741CA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7744" y="3886200"/>
            <a:ext cx="4710399" cy="1831822"/>
          </a:xfrm>
          <a:prstGeom prst="rect">
            <a:avLst/>
          </a:prstGeom>
        </p:spPr>
      </p:pic>
    </p:spTree>
    <p:extLst>
      <p:ext uri="{BB962C8B-B14F-4D97-AF65-F5344CB8AC3E}">
        <p14:creationId xmlns:p14="http://schemas.microsoft.com/office/powerpoint/2010/main" val="114948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55576" y="-27384"/>
            <a:ext cx="8229600" cy="648072"/>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rgbClr val="C00000"/>
              </a:solidFill>
              <a:effectLst/>
              <a:uLnTx/>
              <a:uFillTx/>
              <a:latin typeface="+mj-lt"/>
              <a:ea typeface="+mj-ea"/>
              <a:cs typeface="+mj-cs"/>
            </a:endParaRPr>
          </a:p>
        </p:txBody>
      </p:sp>
      <p:pic>
        <p:nvPicPr>
          <p:cNvPr id="7" name="Picture 6" descr="BS1995_Haringey_TapeType_RED_RGB.jpg"/>
          <p:cNvPicPr/>
          <p:nvPr/>
        </p:nvPicPr>
        <p:blipFill>
          <a:blip r:embed="rId3" cstate="print"/>
          <a:srcRect/>
          <a:stretch>
            <a:fillRect/>
          </a:stretch>
        </p:blipFill>
        <p:spPr bwMode="auto">
          <a:xfrm>
            <a:off x="107504" y="44624"/>
            <a:ext cx="1656184" cy="576064"/>
          </a:xfrm>
          <a:prstGeom prst="rect">
            <a:avLst/>
          </a:prstGeom>
          <a:noFill/>
          <a:ln w="9525">
            <a:noFill/>
            <a:miter lim="800000"/>
            <a:headEnd/>
            <a:tailEnd/>
          </a:ln>
        </p:spPr>
      </p:pic>
      <p:cxnSp>
        <p:nvCxnSpPr>
          <p:cNvPr id="8" name="Straight Connector 7"/>
          <p:cNvCxnSpPr/>
          <p:nvPr/>
        </p:nvCxnSpPr>
        <p:spPr>
          <a:xfrm flipH="1">
            <a:off x="21906" y="990624"/>
            <a:ext cx="7128792" cy="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itle 10"/>
          <p:cNvSpPr>
            <a:spLocks noGrp="1"/>
          </p:cNvSpPr>
          <p:nvPr>
            <p:ph type="title"/>
          </p:nvPr>
        </p:nvSpPr>
        <p:spPr>
          <a:xfrm>
            <a:off x="457200" y="188640"/>
            <a:ext cx="8229600" cy="562942"/>
          </a:xfrm>
        </p:spPr>
        <p:txBody>
          <a:bodyPr>
            <a:normAutofit/>
          </a:bodyPr>
          <a:lstStyle/>
          <a:p>
            <a:r>
              <a:rPr lang="en-GB" sz="2800" dirty="0"/>
              <a:t>Adult Social Services</a:t>
            </a:r>
          </a:p>
        </p:txBody>
      </p:sp>
      <p:sp>
        <p:nvSpPr>
          <p:cNvPr id="9" name="Content Placeholder 8"/>
          <p:cNvSpPr>
            <a:spLocks noGrp="1"/>
          </p:cNvSpPr>
          <p:nvPr>
            <p:ph idx="1"/>
          </p:nvPr>
        </p:nvSpPr>
        <p:spPr>
          <a:xfrm>
            <a:off x="457200" y="1484784"/>
            <a:ext cx="8229600" cy="4641379"/>
          </a:xfrm>
        </p:spPr>
        <p:txBody>
          <a:bodyPr>
            <a:normAutofit/>
          </a:bodyPr>
          <a:lstStyle/>
          <a:p>
            <a:pPr algn="ctr">
              <a:buNone/>
            </a:pPr>
            <a:r>
              <a:rPr lang="en-GB" sz="1100" b="1" dirty="0"/>
              <a:t> </a:t>
            </a:r>
          </a:p>
          <a:p>
            <a:pPr>
              <a:buNone/>
            </a:pPr>
            <a:r>
              <a:rPr lang="en-GB" sz="1100" b="1" dirty="0"/>
              <a:t> </a:t>
            </a:r>
          </a:p>
        </p:txBody>
      </p:sp>
      <p:sp>
        <p:nvSpPr>
          <p:cNvPr id="35" name="TextBox 34"/>
          <p:cNvSpPr txBox="1"/>
          <p:nvPr/>
        </p:nvSpPr>
        <p:spPr>
          <a:xfrm>
            <a:off x="2987824" y="3284984"/>
            <a:ext cx="1872208" cy="307777"/>
          </a:xfrm>
          <a:prstGeom prst="rect">
            <a:avLst/>
          </a:prstGeom>
          <a:noFill/>
        </p:spPr>
        <p:txBody>
          <a:bodyPr wrap="square" rtlCol="0">
            <a:spAutoFit/>
          </a:bodyPr>
          <a:lstStyle/>
          <a:p>
            <a:r>
              <a:rPr lang="en-GB" sz="1400" b="1" dirty="0">
                <a:solidFill>
                  <a:srgbClr val="FF0000"/>
                </a:solidFill>
              </a:rPr>
              <a:t>         </a:t>
            </a:r>
          </a:p>
        </p:txBody>
      </p:sp>
      <p:sp>
        <p:nvSpPr>
          <p:cNvPr id="13" name="TextBox 12"/>
          <p:cNvSpPr txBox="1"/>
          <p:nvPr/>
        </p:nvSpPr>
        <p:spPr>
          <a:xfrm>
            <a:off x="137929" y="1353890"/>
            <a:ext cx="8363272" cy="5136727"/>
          </a:xfrm>
          <a:prstGeom prst="rect">
            <a:avLst/>
          </a:prstGeom>
          <a:noFill/>
        </p:spPr>
        <p:txBody>
          <a:bodyPr wrap="square" rtlCol="0">
            <a:spAutoFit/>
          </a:bodyPr>
          <a:lstStyle/>
          <a:p>
            <a:pPr lvl="0" algn="just">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A Haringey where strong families, strong networks and strong communities nurture all residents to live well and achieve their potential.  We believe that to achieve this we must ensure that we have a more joined up local system that offers the right support at the right time and works in new ways by promoting individual aspirations, enhancing independence and wellbeing, building on the persons strengths and maximising their autonomy – putting individuals, families and communities at the heart of care and wellbeing, and in doing so strengthen relationships between members of that community and build social capital.</a:t>
            </a:r>
          </a:p>
          <a:p>
            <a:pPr lvl="0">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83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55576" y="-27384"/>
            <a:ext cx="8229600" cy="648072"/>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rgbClr val="C00000"/>
              </a:solidFill>
              <a:effectLst/>
              <a:uLnTx/>
              <a:uFillTx/>
              <a:latin typeface="+mj-lt"/>
              <a:ea typeface="+mj-ea"/>
              <a:cs typeface="+mj-cs"/>
            </a:endParaRPr>
          </a:p>
        </p:txBody>
      </p:sp>
      <p:pic>
        <p:nvPicPr>
          <p:cNvPr id="7" name="Picture 6" descr="BS1995_Haringey_TapeType_RED_RGB.jpg"/>
          <p:cNvPicPr/>
          <p:nvPr/>
        </p:nvPicPr>
        <p:blipFill>
          <a:blip r:embed="rId3" cstate="print"/>
          <a:srcRect/>
          <a:stretch>
            <a:fillRect/>
          </a:stretch>
        </p:blipFill>
        <p:spPr bwMode="auto">
          <a:xfrm>
            <a:off x="107504" y="44624"/>
            <a:ext cx="1656184" cy="576064"/>
          </a:xfrm>
          <a:prstGeom prst="rect">
            <a:avLst/>
          </a:prstGeom>
          <a:noFill/>
          <a:ln w="9525">
            <a:noFill/>
            <a:miter lim="800000"/>
            <a:headEnd/>
            <a:tailEnd/>
          </a:ln>
        </p:spPr>
      </p:pic>
      <p:cxnSp>
        <p:nvCxnSpPr>
          <p:cNvPr id="8" name="Straight Connector 7"/>
          <p:cNvCxnSpPr/>
          <p:nvPr/>
        </p:nvCxnSpPr>
        <p:spPr>
          <a:xfrm flipH="1">
            <a:off x="21906" y="990624"/>
            <a:ext cx="7128792" cy="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itle 10"/>
          <p:cNvSpPr>
            <a:spLocks noGrp="1"/>
          </p:cNvSpPr>
          <p:nvPr>
            <p:ph type="title"/>
          </p:nvPr>
        </p:nvSpPr>
        <p:spPr>
          <a:xfrm>
            <a:off x="457200" y="188640"/>
            <a:ext cx="8229600" cy="562942"/>
          </a:xfrm>
        </p:spPr>
        <p:txBody>
          <a:bodyPr>
            <a:normAutofit/>
          </a:bodyPr>
          <a:lstStyle/>
          <a:p>
            <a:r>
              <a:rPr lang="en-GB" sz="2800" dirty="0"/>
              <a:t>Eligibility for Services</a:t>
            </a:r>
          </a:p>
        </p:txBody>
      </p:sp>
      <p:sp>
        <p:nvSpPr>
          <p:cNvPr id="9" name="Content Placeholder 8"/>
          <p:cNvSpPr>
            <a:spLocks noGrp="1"/>
          </p:cNvSpPr>
          <p:nvPr>
            <p:ph idx="1"/>
          </p:nvPr>
        </p:nvSpPr>
        <p:spPr>
          <a:xfrm>
            <a:off x="457200" y="1484784"/>
            <a:ext cx="8229600" cy="4641379"/>
          </a:xfrm>
        </p:spPr>
        <p:txBody>
          <a:bodyPr>
            <a:normAutofit/>
          </a:bodyPr>
          <a:lstStyle/>
          <a:p>
            <a:pPr algn="ctr">
              <a:buNone/>
            </a:pPr>
            <a:r>
              <a:rPr lang="en-GB" sz="1100" b="1" dirty="0"/>
              <a:t> </a:t>
            </a:r>
          </a:p>
          <a:p>
            <a:pPr>
              <a:buNone/>
            </a:pPr>
            <a:r>
              <a:rPr lang="en-GB" sz="1100" b="1" dirty="0"/>
              <a:t> </a:t>
            </a:r>
          </a:p>
        </p:txBody>
      </p:sp>
      <p:sp>
        <p:nvSpPr>
          <p:cNvPr id="35" name="TextBox 34"/>
          <p:cNvSpPr txBox="1"/>
          <p:nvPr/>
        </p:nvSpPr>
        <p:spPr>
          <a:xfrm>
            <a:off x="2987824" y="3284984"/>
            <a:ext cx="1872208" cy="307777"/>
          </a:xfrm>
          <a:prstGeom prst="rect">
            <a:avLst/>
          </a:prstGeom>
          <a:noFill/>
        </p:spPr>
        <p:txBody>
          <a:bodyPr wrap="square" rtlCol="0">
            <a:spAutoFit/>
          </a:bodyPr>
          <a:lstStyle/>
          <a:p>
            <a:r>
              <a:rPr lang="en-GB" sz="1400" b="1" dirty="0">
                <a:solidFill>
                  <a:srgbClr val="FF0000"/>
                </a:solidFill>
              </a:rPr>
              <a:t>         </a:t>
            </a:r>
          </a:p>
        </p:txBody>
      </p:sp>
      <p:sp>
        <p:nvSpPr>
          <p:cNvPr id="13" name="TextBox 12"/>
          <p:cNvSpPr txBox="1"/>
          <p:nvPr/>
        </p:nvSpPr>
        <p:spPr>
          <a:xfrm>
            <a:off x="137929" y="1353890"/>
            <a:ext cx="8363272" cy="6410922"/>
          </a:xfrm>
          <a:prstGeom prst="rect">
            <a:avLst/>
          </a:prstGeom>
          <a:noFill/>
        </p:spPr>
        <p:txBody>
          <a:bodyPr wrap="square" rtlCol="0">
            <a:spAutoFit/>
          </a:bodyPr>
          <a:lstStyle/>
          <a:p>
            <a:pPr lvl="0">
              <a:lnSpc>
                <a:spcPct val="107000"/>
              </a:lnSpc>
              <a:spcAft>
                <a:spcPts val="800"/>
              </a:spcAft>
            </a:pPr>
            <a:r>
              <a:rPr lang="en-GB"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Care Act</a:t>
            </a:r>
          </a:p>
          <a:p>
            <a:pPr marL="342900" lvl="0"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The Care Act (2014) came into effect from 1</a:t>
            </a:r>
            <a:r>
              <a:rPr lang="en-GB" sz="2000" baseline="30000" dirty="0">
                <a:latin typeface="Calibri" panose="020F0502020204030204" pitchFamily="34" charset="0"/>
                <a:ea typeface="Calibri" panose="020F0502020204030204" pitchFamily="34" charset="0"/>
                <a:cs typeface="Times New Roman" panose="02020603050405020304" pitchFamily="18" charset="0"/>
              </a:rPr>
              <a:t>st</a:t>
            </a:r>
            <a:r>
              <a:rPr lang="en-GB" sz="2000" dirty="0">
                <a:latin typeface="Calibri" panose="020F0502020204030204" pitchFamily="34" charset="0"/>
                <a:ea typeface="Calibri" panose="020F0502020204030204" pitchFamily="34" charset="0"/>
                <a:cs typeface="Times New Roman" panose="02020603050405020304" pitchFamily="18" charset="0"/>
              </a:rPr>
              <a:t> April 2015</a:t>
            </a:r>
          </a:p>
          <a:p>
            <a:pPr marL="342900" lvl="0"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It sets out the national eligibility criteria for those requiring support which is made up of three elements</a:t>
            </a:r>
          </a:p>
          <a:p>
            <a:pPr marL="457200" lvl="0" indent="-4572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the adult’s needs arise from or are related to a physical or mental impairment or illness.</a:t>
            </a:r>
          </a:p>
          <a:p>
            <a:pPr marL="457200" lvl="0" indent="-4572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as a result of the adult’s needs the adult is unable to achieve 2 or more of the specified outcomes </a:t>
            </a:r>
          </a:p>
          <a:p>
            <a:pPr marL="457200" lvl="0" indent="-4572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as a consequence of being unable to achieve these outcomes there is, or there is likely to be, a significant impact on the adult’s wellbeing.</a:t>
            </a:r>
          </a:p>
          <a:p>
            <a:pPr lvl="0">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795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55576" y="-27384"/>
            <a:ext cx="8229600" cy="648072"/>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rgbClr val="C00000"/>
              </a:solidFill>
              <a:effectLst/>
              <a:uLnTx/>
              <a:uFillTx/>
              <a:latin typeface="+mj-lt"/>
              <a:ea typeface="+mj-ea"/>
              <a:cs typeface="+mj-cs"/>
            </a:endParaRPr>
          </a:p>
        </p:txBody>
      </p:sp>
      <p:pic>
        <p:nvPicPr>
          <p:cNvPr id="7" name="Picture 6" descr="BS1995_Haringey_TapeType_RED_RGB.jpg"/>
          <p:cNvPicPr/>
          <p:nvPr/>
        </p:nvPicPr>
        <p:blipFill>
          <a:blip r:embed="rId3" cstate="print"/>
          <a:srcRect/>
          <a:stretch>
            <a:fillRect/>
          </a:stretch>
        </p:blipFill>
        <p:spPr bwMode="auto">
          <a:xfrm>
            <a:off x="107504" y="44624"/>
            <a:ext cx="1656184" cy="576064"/>
          </a:xfrm>
          <a:prstGeom prst="rect">
            <a:avLst/>
          </a:prstGeom>
          <a:noFill/>
          <a:ln w="9525">
            <a:noFill/>
            <a:miter lim="800000"/>
            <a:headEnd/>
            <a:tailEnd/>
          </a:ln>
        </p:spPr>
      </p:pic>
      <p:cxnSp>
        <p:nvCxnSpPr>
          <p:cNvPr id="8" name="Straight Connector 7"/>
          <p:cNvCxnSpPr/>
          <p:nvPr/>
        </p:nvCxnSpPr>
        <p:spPr>
          <a:xfrm flipH="1">
            <a:off x="1835696" y="620688"/>
            <a:ext cx="7128792" cy="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Content Placeholder 8"/>
          <p:cNvSpPr>
            <a:spLocks noGrp="1"/>
          </p:cNvSpPr>
          <p:nvPr>
            <p:ph idx="1"/>
          </p:nvPr>
        </p:nvSpPr>
        <p:spPr>
          <a:xfrm>
            <a:off x="467544" y="620688"/>
            <a:ext cx="8229600" cy="5361459"/>
          </a:xfrm>
        </p:spPr>
        <p:txBody>
          <a:bodyPr>
            <a:normAutofit/>
          </a:bodyPr>
          <a:lstStyle/>
          <a:p>
            <a:pPr algn="ctr">
              <a:buNone/>
            </a:pPr>
            <a:r>
              <a:rPr lang="en-GB" sz="1100" b="1" dirty="0"/>
              <a:t> </a:t>
            </a:r>
          </a:p>
          <a:p>
            <a:pPr algn="ctr">
              <a:buNone/>
            </a:pPr>
            <a:r>
              <a:rPr lang="en-GB" sz="1100" b="1" dirty="0"/>
              <a:t>  </a:t>
            </a:r>
          </a:p>
        </p:txBody>
      </p:sp>
      <p:sp>
        <p:nvSpPr>
          <p:cNvPr id="17" name="Rectangle 16"/>
          <p:cNvSpPr/>
          <p:nvPr/>
        </p:nvSpPr>
        <p:spPr>
          <a:xfrm>
            <a:off x="1277456" y="1705401"/>
            <a:ext cx="7200800" cy="950783"/>
          </a:xfrm>
          <a:prstGeom prst="rect">
            <a:avLst/>
          </a:prstGeom>
          <a:solidFill>
            <a:schemeClr val="accent1">
              <a:lumMod val="20000"/>
              <a:lumOff val="80000"/>
            </a:schemeClr>
          </a:soli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a:t>FIRST RESPONSE TEAM</a:t>
            </a:r>
            <a:endParaRPr lang="en-GB" sz="1400" b="1" dirty="0">
              <a:solidFill>
                <a:srgbClr val="FF0000"/>
              </a:solidFill>
            </a:endParaRPr>
          </a:p>
          <a:p>
            <a:pPr algn="ctr"/>
            <a:endParaRPr lang="en-GB" sz="1600" b="1" dirty="0">
              <a:solidFill>
                <a:srgbClr val="FF0000"/>
              </a:solidFill>
            </a:endParaRPr>
          </a:p>
        </p:txBody>
      </p:sp>
      <p:sp>
        <p:nvSpPr>
          <p:cNvPr id="19" name="Down Arrow 18"/>
          <p:cNvSpPr/>
          <p:nvPr/>
        </p:nvSpPr>
        <p:spPr>
          <a:xfrm>
            <a:off x="1111450" y="2793803"/>
            <a:ext cx="720080" cy="86409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Down Arrow 19"/>
          <p:cNvSpPr/>
          <p:nvPr/>
        </p:nvSpPr>
        <p:spPr>
          <a:xfrm>
            <a:off x="5551784" y="2774576"/>
            <a:ext cx="720080" cy="86409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Down Arrow 21"/>
          <p:cNvSpPr/>
          <p:nvPr/>
        </p:nvSpPr>
        <p:spPr>
          <a:xfrm>
            <a:off x="7926352" y="2793803"/>
            <a:ext cx="720080" cy="86409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683568" y="3783508"/>
            <a:ext cx="1512168" cy="1512168"/>
          </a:xfrm>
          <a:prstGeom prst="rect">
            <a:avLst/>
          </a:prstGeom>
          <a:solidFill>
            <a:schemeClr val="accent5">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rgbClr val="FF0000"/>
              </a:solidFill>
            </a:endParaRPr>
          </a:p>
          <a:p>
            <a:pPr algn="ctr"/>
            <a:endParaRPr lang="en-GB" sz="1200" b="1" dirty="0">
              <a:solidFill>
                <a:schemeClr val="tx1"/>
              </a:solidFill>
            </a:endParaRPr>
          </a:p>
          <a:p>
            <a:pPr algn="ctr"/>
            <a:r>
              <a:rPr lang="en-GB" sz="1600" b="1" dirty="0" err="1">
                <a:solidFill>
                  <a:schemeClr val="tx1"/>
                </a:solidFill>
              </a:rPr>
              <a:t>Reablement</a:t>
            </a:r>
            <a:r>
              <a:rPr lang="en-GB" sz="1600" b="1" dirty="0">
                <a:solidFill>
                  <a:schemeClr val="tx1"/>
                </a:solidFill>
              </a:rPr>
              <a:t> </a:t>
            </a:r>
          </a:p>
          <a:p>
            <a:pPr algn="ctr"/>
            <a:r>
              <a:rPr lang="en-GB" sz="1600" b="1" dirty="0">
                <a:solidFill>
                  <a:srgbClr val="FF0000"/>
                </a:solidFill>
              </a:rPr>
              <a:t>(6 weeks)</a:t>
            </a:r>
          </a:p>
          <a:p>
            <a:pPr algn="ctr"/>
            <a:endParaRPr lang="en-GB" sz="1200" b="1" dirty="0">
              <a:solidFill>
                <a:schemeClr val="tx1">
                  <a:lumMod val="50000"/>
                  <a:lumOff val="50000"/>
                </a:schemeClr>
              </a:solidFill>
            </a:endParaRPr>
          </a:p>
          <a:p>
            <a:pPr algn="ctr"/>
            <a:endParaRPr lang="en-GB" sz="1200" b="1" dirty="0">
              <a:solidFill>
                <a:schemeClr val="tx1">
                  <a:lumMod val="50000"/>
                  <a:lumOff val="50000"/>
                </a:schemeClr>
              </a:solidFill>
            </a:endParaRPr>
          </a:p>
        </p:txBody>
      </p:sp>
      <p:sp>
        <p:nvSpPr>
          <p:cNvPr id="25" name="Rectangle 24"/>
          <p:cNvSpPr/>
          <p:nvPr/>
        </p:nvSpPr>
        <p:spPr>
          <a:xfrm>
            <a:off x="5256076" y="3767143"/>
            <a:ext cx="1512168" cy="1495734"/>
          </a:xfrm>
          <a:prstGeom prst="rect">
            <a:avLst/>
          </a:prstGeom>
          <a:solidFill>
            <a:schemeClr val="accent5">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600" b="1" dirty="0">
                <a:solidFill>
                  <a:schemeClr val="tx1"/>
                </a:solidFill>
              </a:rPr>
              <a:t>Mental Health Services</a:t>
            </a:r>
          </a:p>
        </p:txBody>
      </p:sp>
      <p:sp>
        <p:nvSpPr>
          <p:cNvPr id="27" name="Rectangle 26"/>
          <p:cNvSpPr/>
          <p:nvPr/>
        </p:nvSpPr>
        <p:spPr>
          <a:xfrm>
            <a:off x="7452320" y="3773967"/>
            <a:ext cx="1512168" cy="1495734"/>
          </a:xfrm>
          <a:prstGeom prst="rect">
            <a:avLst/>
          </a:prstGeom>
          <a:solidFill>
            <a:schemeClr val="accent5">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Learning Disabilities Services</a:t>
            </a:r>
          </a:p>
        </p:txBody>
      </p:sp>
      <p:sp>
        <p:nvSpPr>
          <p:cNvPr id="35" name="TextBox 34"/>
          <p:cNvSpPr txBox="1"/>
          <p:nvPr/>
        </p:nvSpPr>
        <p:spPr>
          <a:xfrm>
            <a:off x="2987824" y="3284984"/>
            <a:ext cx="1872208" cy="307777"/>
          </a:xfrm>
          <a:prstGeom prst="rect">
            <a:avLst/>
          </a:prstGeom>
          <a:noFill/>
        </p:spPr>
        <p:txBody>
          <a:bodyPr wrap="square" rtlCol="0">
            <a:spAutoFit/>
          </a:bodyPr>
          <a:lstStyle/>
          <a:p>
            <a:r>
              <a:rPr lang="en-GB" sz="1400" b="1" dirty="0">
                <a:solidFill>
                  <a:srgbClr val="FF0000"/>
                </a:solidFill>
              </a:rPr>
              <a:t>         </a:t>
            </a:r>
          </a:p>
        </p:txBody>
      </p:sp>
      <p:sp>
        <p:nvSpPr>
          <p:cNvPr id="28" name="Rectangle 27"/>
          <p:cNvSpPr/>
          <p:nvPr/>
        </p:nvSpPr>
        <p:spPr>
          <a:xfrm>
            <a:off x="29516" y="1484784"/>
            <a:ext cx="936104" cy="151216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1400" dirty="0">
                <a:solidFill>
                  <a:schemeClr val="bg1"/>
                </a:solidFill>
              </a:rPr>
              <a:t>Hospital Single Point of Access </a:t>
            </a:r>
          </a:p>
        </p:txBody>
      </p:sp>
      <p:sp>
        <p:nvSpPr>
          <p:cNvPr id="3" name="Rounded Rectangle 2"/>
          <p:cNvSpPr/>
          <p:nvPr/>
        </p:nvSpPr>
        <p:spPr>
          <a:xfrm>
            <a:off x="1277456" y="714996"/>
            <a:ext cx="15121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Police and Emergency Service</a:t>
            </a:r>
          </a:p>
        </p:txBody>
      </p:sp>
      <p:sp>
        <p:nvSpPr>
          <p:cNvPr id="32" name="Rounded Rectangle 31"/>
          <p:cNvSpPr/>
          <p:nvPr/>
        </p:nvSpPr>
        <p:spPr>
          <a:xfrm>
            <a:off x="4093699" y="714996"/>
            <a:ext cx="15121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Family, friend and self referrals </a:t>
            </a:r>
          </a:p>
        </p:txBody>
      </p:sp>
      <p:sp>
        <p:nvSpPr>
          <p:cNvPr id="39" name="Rounded Rectangle 38"/>
          <p:cNvSpPr/>
          <p:nvPr/>
        </p:nvSpPr>
        <p:spPr>
          <a:xfrm>
            <a:off x="6966088" y="727045"/>
            <a:ext cx="15121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Health Professionals and partners</a:t>
            </a:r>
          </a:p>
        </p:txBody>
      </p:sp>
      <p:cxnSp>
        <p:nvCxnSpPr>
          <p:cNvPr id="12" name="Straight Connector 11"/>
          <p:cNvCxnSpPr>
            <a:stCxn id="3" idx="2"/>
          </p:cNvCxnSpPr>
          <p:nvPr/>
        </p:nvCxnSpPr>
        <p:spPr>
          <a:xfrm>
            <a:off x="2033540" y="1219052"/>
            <a:ext cx="0" cy="4863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49783" y="1219051"/>
            <a:ext cx="0" cy="48634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776356" y="1219050"/>
            <a:ext cx="0" cy="486349"/>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249383" y="5872722"/>
            <a:ext cx="7200800" cy="950783"/>
          </a:xfrm>
          <a:prstGeom prst="rect">
            <a:avLst/>
          </a:prstGeom>
          <a:solidFill>
            <a:srgbClr val="00B050"/>
          </a:soli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600" b="1" dirty="0">
                <a:solidFill>
                  <a:schemeClr val="tx1"/>
                </a:solidFill>
              </a:rPr>
              <a:t>Adult Safeguarding</a:t>
            </a:r>
          </a:p>
        </p:txBody>
      </p:sp>
      <p:sp>
        <p:nvSpPr>
          <p:cNvPr id="31" name="Rounded Rectangle 30"/>
          <p:cNvSpPr/>
          <p:nvPr/>
        </p:nvSpPr>
        <p:spPr>
          <a:xfrm>
            <a:off x="2411760" y="18843"/>
            <a:ext cx="5112567"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ADULT SOCIAL SERVICES</a:t>
            </a:r>
          </a:p>
        </p:txBody>
      </p:sp>
      <p:sp>
        <p:nvSpPr>
          <p:cNvPr id="34" name="Down Arrow 19">
            <a:extLst>
              <a:ext uri="{FF2B5EF4-FFF2-40B4-BE49-F238E27FC236}">
                <a16:creationId xmlns:a16="http://schemas.microsoft.com/office/drawing/2014/main" id="{C7BEE2F2-F5DA-42A0-BBE6-F59A43D189C1}"/>
              </a:ext>
            </a:extLst>
          </p:cNvPr>
          <p:cNvSpPr/>
          <p:nvPr/>
        </p:nvSpPr>
        <p:spPr>
          <a:xfrm>
            <a:off x="3258418" y="2793803"/>
            <a:ext cx="720080" cy="86409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a:extLst>
              <a:ext uri="{FF2B5EF4-FFF2-40B4-BE49-F238E27FC236}">
                <a16:creationId xmlns:a16="http://schemas.microsoft.com/office/drawing/2014/main" id="{EA224E9D-D76A-4538-A7BB-F8B7391543AC}"/>
              </a:ext>
            </a:extLst>
          </p:cNvPr>
          <p:cNvSpPr/>
          <p:nvPr/>
        </p:nvSpPr>
        <p:spPr>
          <a:xfrm>
            <a:off x="2879812" y="3773967"/>
            <a:ext cx="1512168" cy="1495734"/>
          </a:xfrm>
          <a:prstGeom prst="rect">
            <a:avLst/>
          </a:prstGeom>
          <a:solidFill>
            <a:schemeClr val="accent5">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Adult Services</a:t>
            </a:r>
            <a:endParaRPr lang="en-GB" sz="1600" b="1" dirty="0">
              <a:solidFill>
                <a:srgbClr val="FF0000"/>
              </a:solidFill>
            </a:endParaRPr>
          </a:p>
        </p:txBody>
      </p:sp>
      <p:sp>
        <p:nvSpPr>
          <p:cNvPr id="41" name="Down Arrow 19">
            <a:extLst>
              <a:ext uri="{FF2B5EF4-FFF2-40B4-BE49-F238E27FC236}">
                <a16:creationId xmlns:a16="http://schemas.microsoft.com/office/drawing/2014/main" id="{657C3099-4031-4284-A367-D1A08A23D6E4}"/>
              </a:ext>
            </a:extLst>
          </p:cNvPr>
          <p:cNvSpPr/>
          <p:nvPr/>
        </p:nvSpPr>
        <p:spPr>
          <a:xfrm>
            <a:off x="1309472" y="5324500"/>
            <a:ext cx="324036" cy="52086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Down Arrow 19">
            <a:extLst>
              <a:ext uri="{FF2B5EF4-FFF2-40B4-BE49-F238E27FC236}">
                <a16:creationId xmlns:a16="http://schemas.microsoft.com/office/drawing/2014/main" id="{5AB3F167-D022-4F98-9A39-645BCC67A4E4}"/>
              </a:ext>
            </a:extLst>
          </p:cNvPr>
          <p:cNvSpPr/>
          <p:nvPr/>
        </p:nvSpPr>
        <p:spPr>
          <a:xfrm>
            <a:off x="3456440" y="5308848"/>
            <a:ext cx="324036" cy="52086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Down Arrow 19">
            <a:extLst>
              <a:ext uri="{FF2B5EF4-FFF2-40B4-BE49-F238E27FC236}">
                <a16:creationId xmlns:a16="http://schemas.microsoft.com/office/drawing/2014/main" id="{09A5EE7F-4E44-4DE4-803D-30B4F7145869}"/>
              </a:ext>
            </a:extLst>
          </p:cNvPr>
          <p:cNvSpPr/>
          <p:nvPr/>
        </p:nvSpPr>
        <p:spPr>
          <a:xfrm>
            <a:off x="5850142" y="5324500"/>
            <a:ext cx="324036" cy="52086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Down Arrow 19">
            <a:extLst>
              <a:ext uri="{FF2B5EF4-FFF2-40B4-BE49-F238E27FC236}">
                <a16:creationId xmlns:a16="http://schemas.microsoft.com/office/drawing/2014/main" id="{7DE3A476-15F8-4286-90F1-94E49F0CA7BC}"/>
              </a:ext>
            </a:extLst>
          </p:cNvPr>
          <p:cNvSpPr/>
          <p:nvPr/>
        </p:nvSpPr>
        <p:spPr>
          <a:xfrm>
            <a:off x="8154220" y="5308848"/>
            <a:ext cx="324036" cy="52086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Arrow: Curved Up 3">
            <a:extLst>
              <a:ext uri="{FF2B5EF4-FFF2-40B4-BE49-F238E27FC236}">
                <a16:creationId xmlns:a16="http://schemas.microsoft.com/office/drawing/2014/main" id="{56E3203E-D2A7-428C-915E-A82F6B942FFE}"/>
              </a:ext>
            </a:extLst>
          </p:cNvPr>
          <p:cNvSpPr/>
          <p:nvPr/>
        </p:nvSpPr>
        <p:spPr>
          <a:xfrm rot="5400000">
            <a:off x="-1066841" y="3873139"/>
            <a:ext cx="3760012" cy="82431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ppt_x"/>
                                          </p:val>
                                        </p:tav>
                                        <p:tav tm="100000">
                                          <p:val>
                                            <p:strVal val="#ppt_x"/>
                                          </p:val>
                                        </p:tav>
                                      </p:tavLst>
                                    </p:anim>
                                    <p:anim calcmode="lin" valueType="num">
                                      <p:cBhvr additive="base">
                                        <p:cTn id="2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additive="base">
                                        <p:cTn id="67" dur="500" fill="hold"/>
                                        <p:tgtEl>
                                          <p:spTgt spid="34"/>
                                        </p:tgtEl>
                                        <p:attrNameLst>
                                          <p:attrName>ppt_x</p:attrName>
                                        </p:attrNameLst>
                                      </p:cBhvr>
                                      <p:tavLst>
                                        <p:tav tm="0">
                                          <p:val>
                                            <p:strVal val="#ppt_x"/>
                                          </p:val>
                                        </p:tav>
                                        <p:tav tm="100000">
                                          <p:val>
                                            <p:strVal val="#ppt_x"/>
                                          </p:val>
                                        </p:tav>
                                      </p:tavLst>
                                    </p:anim>
                                    <p:anim calcmode="lin" valueType="num">
                                      <p:cBhvr additive="base">
                                        <p:cTn id="6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500" fill="hold"/>
                                        <p:tgtEl>
                                          <p:spTgt spid="24"/>
                                        </p:tgtEl>
                                        <p:attrNameLst>
                                          <p:attrName>ppt_x</p:attrName>
                                        </p:attrNameLst>
                                      </p:cBhvr>
                                      <p:tavLst>
                                        <p:tav tm="0">
                                          <p:val>
                                            <p:strVal val="#ppt_x"/>
                                          </p:val>
                                        </p:tav>
                                        <p:tav tm="100000">
                                          <p:val>
                                            <p:strVal val="#ppt_x"/>
                                          </p:val>
                                        </p:tav>
                                      </p:tavLst>
                                    </p:anim>
                                    <p:anim calcmode="lin" valueType="num">
                                      <p:cBhvr additive="base">
                                        <p:cTn id="8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anim calcmode="lin" valueType="num">
                                      <p:cBhvr additive="base">
                                        <p:cTn id="91" dur="500" fill="hold"/>
                                        <p:tgtEl>
                                          <p:spTgt spid="40"/>
                                        </p:tgtEl>
                                        <p:attrNameLst>
                                          <p:attrName>ppt_x</p:attrName>
                                        </p:attrNameLst>
                                      </p:cBhvr>
                                      <p:tavLst>
                                        <p:tav tm="0">
                                          <p:val>
                                            <p:strVal val="#ppt_x"/>
                                          </p:val>
                                        </p:tav>
                                        <p:tav tm="100000">
                                          <p:val>
                                            <p:strVal val="#ppt_x"/>
                                          </p:val>
                                        </p:tav>
                                      </p:tavLst>
                                    </p:anim>
                                    <p:anim calcmode="lin" valueType="num">
                                      <p:cBhvr additive="base">
                                        <p:cTn id="9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7"/>
                                        </p:tgtEl>
                                        <p:attrNameLst>
                                          <p:attrName>style.visibility</p:attrName>
                                        </p:attrNameLst>
                                      </p:cBhvr>
                                      <p:to>
                                        <p:strVal val="visible"/>
                                      </p:to>
                                    </p:set>
                                    <p:anim calcmode="lin" valueType="num">
                                      <p:cBhvr additive="base">
                                        <p:cTn id="103" dur="500" fill="hold"/>
                                        <p:tgtEl>
                                          <p:spTgt spid="27"/>
                                        </p:tgtEl>
                                        <p:attrNameLst>
                                          <p:attrName>ppt_x</p:attrName>
                                        </p:attrNameLst>
                                      </p:cBhvr>
                                      <p:tavLst>
                                        <p:tav tm="0">
                                          <p:val>
                                            <p:strVal val="#ppt_x"/>
                                          </p:val>
                                        </p:tav>
                                        <p:tav tm="100000">
                                          <p:val>
                                            <p:strVal val="#ppt_x"/>
                                          </p:val>
                                        </p:tav>
                                      </p:tavLst>
                                    </p:anim>
                                    <p:anim calcmode="lin" valueType="num">
                                      <p:cBhvr additive="base">
                                        <p:cTn id="10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additive="base">
                                        <p:cTn id="109" dur="500" fill="hold"/>
                                        <p:tgtEl>
                                          <p:spTgt spid="41"/>
                                        </p:tgtEl>
                                        <p:attrNameLst>
                                          <p:attrName>ppt_x</p:attrName>
                                        </p:attrNameLst>
                                      </p:cBhvr>
                                      <p:tavLst>
                                        <p:tav tm="0">
                                          <p:val>
                                            <p:strVal val="#ppt_x"/>
                                          </p:val>
                                        </p:tav>
                                        <p:tav tm="100000">
                                          <p:val>
                                            <p:strVal val="#ppt_x"/>
                                          </p:val>
                                        </p:tav>
                                      </p:tavLst>
                                    </p:anim>
                                    <p:anim calcmode="lin" valueType="num">
                                      <p:cBhvr additive="base">
                                        <p:cTn id="11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500" fill="hold"/>
                                        <p:tgtEl>
                                          <p:spTgt spid="42"/>
                                        </p:tgtEl>
                                        <p:attrNameLst>
                                          <p:attrName>ppt_x</p:attrName>
                                        </p:attrNameLst>
                                      </p:cBhvr>
                                      <p:tavLst>
                                        <p:tav tm="0">
                                          <p:val>
                                            <p:strVal val="#ppt_x"/>
                                          </p:val>
                                        </p:tav>
                                        <p:tav tm="100000">
                                          <p:val>
                                            <p:strVal val="#ppt_x"/>
                                          </p:val>
                                        </p:tav>
                                      </p:tavLst>
                                    </p:anim>
                                    <p:anim calcmode="lin" valueType="num">
                                      <p:cBhvr additive="base">
                                        <p:cTn id="11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ppt_x"/>
                                          </p:val>
                                        </p:tav>
                                        <p:tav tm="100000">
                                          <p:val>
                                            <p:strVal val="#ppt_x"/>
                                          </p:val>
                                        </p:tav>
                                      </p:tavLst>
                                    </p:anim>
                                    <p:anim calcmode="lin" valueType="num">
                                      <p:cBhvr additive="base">
                                        <p:cTn id="12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3"/>
                                        </p:tgtEl>
                                        <p:attrNameLst>
                                          <p:attrName>style.visibility</p:attrName>
                                        </p:attrNameLst>
                                      </p:cBhvr>
                                      <p:to>
                                        <p:strVal val="visible"/>
                                      </p:to>
                                    </p:set>
                                    <p:anim calcmode="lin" valueType="num">
                                      <p:cBhvr additive="base">
                                        <p:cTn id="133" dur="500" fill="hold"/>
                                        <p:tgtEl>
                                          <p:spTgt spid="23"/>
                                        </p:tgtEl>
                                        <p:attrNameLst>
                                          <p:attrName>ppt_x</p:attrName>
                                        </p:attrNameLst>
                                      </p:cBhvr>
                                      <p:tavLst>
                                        <p:tav tm="0">
                                          <p:val>
                                            <p:strVal val="#ppt_x"/>
                                          </p:val>
                                        </p:tav>
                                        <p:tav tm="100000">
                                          <p:val>
                                            <p:strVal val="#ppt_x"/>
                                          </p:val>
                                        </p:tav>
                                      </p:tavLst>
                                    </p:anim>
                                    <p:anim calcmode="lin" valueType="num">
                                      <p:cBhvr additive="base">
                                        <p:cTn id="1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
                                        </p:tgtEl>
                                        <p:attrNameLst>
                                          <p:attrName>style.visibility</p:attrName>
                                        </p:attrNameLst>
                                      </p:cBhvr>
                                      <p:to>
                                        <p:strVal val="visible"/>
                                      </p:to>
                                    </p:set>
                                    <p:anim calcmode="lin" valueType="num">
                                      <p:cBhvr additive="base">
                                        <p:cTn id="139" dur="500" fill="hold"/>
                                        <p:tgtEl>
                                          <p:spTgt spid="4"/>
                                        </p:tgtEl>
                                        <p:attrNameLst>
                                          <p:attrName>ppt_x</p:attrName>
                                        </p:attrNameLst>
                                      </p:cBhvr>
                                      <p:tavLst>
                                        <p:tav tm="0">
                                          <p:val>
                                            <p:strVal val="#ppt_x"/>
                                          </p:val>
                                        </p:tav>
                                        <p:tav tm="100000">
                                          <p:val>
                                            <p:strVal val="#ppt_x"/>
                                          </p:val>
                                        </p:tav>
                                      </p:tavLst>
                                    </p:anim>
                                    <p:anim calcmode="lin" valueType="num">
                                      <p:cBhvr additive="base">
                                        <p:cTn id="1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2" grpId="0" animBg="1"/>
      <p:bldP spid="24" grpId="0" animBg="1"/>
      <p:bldP spid="25" grpId="0" animBg="1"/>
      <p:bldP spid="27" grpId="0" animBg="1"/>
      <p:bldP spid="28" grpId="0" animBg="1"/>
      <p:bldP spid="3" grpId="0" animBg="1"/>
      <p:bldP spid="32" grpId="0" animBg="1"/>
      <p:bldP spid="39" grpId="0" animBg="1"/>
      <p:bldP spid="23" grpId="0" animBg="1"/>
      <p:bldP spid="31" grpId="0" animBg="1"/>
      <p:bldP spid="34" grpId="0" animBg="1"/>
      <p:bldP spid="40" grpId="0" animBg="1"/>
      <p:bldP spid="41" grpId="0" animBg="1"/>
      <p:bldP spid="42" grpId="0" animBg="1"/>
      <p:bldP spid="43" grpId="0" animBg="1"/>
      <p:bldP spid="44" grpId="0" animBg="1"/>
      <p:bldP spid="4" grpId="0" animBg="1"/>
    </p:bldLst>
  </p:timing>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4" id="{164F6596-EA75-4945-A4AC-12809EFE8142}" vid="{B9CC922A-024B-4081-A641-D03053E728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2659</TotalTime>
  <Words>267</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Symbol</vt:lpstr>
      <vt:lpstr>Theme4</vt:lpstr>
      <vt:lpstr>HARINGEY ADULT SOCIAL CARE</vt:lpstr>
      <vt:lpstr>Adult Social Services</vt:lpstr>
      <vt:lpstr>Eligibility for Services</vt:lpstr>
      <vt:lpstr>PowerPoint Presentation</vt:lpstr>
    </vt:vector>
  </TitlesOfParts>
  <Company>Haringey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Social Care Performance</dc:title>
  <dc:creator>Emilio Innocenti</dc:creator>
  <cp:lastModifiedBy>Tanya Murat</cp:lastModifiedBy>
  <cp:revision>273</cp:revision>
  <dcterms:created xsi:type="dcterms:W3CDTF">2016-09-07T12:12:09Z</dcterms:created>
  <dcterms:modified xsi:type="dcterms:W3CDTF">2021-06-18T12:11:46Z</dcterms:modified>
</cp:coreProperties>
</file>